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460" r:id="rId3"/>
    <p:sldId id="449" r:id="rId4"/>
    <p:sldId id="451" r:id="rId5"/>
    <p:sldId id="456" r:id="rId6"/>
    <p:sldId id="459" r:id="rId7"/>
    <p:sldId id="464" r:id="rId8"/>
    <p:sldId id="465" r:id="rId9"/>
    <p:sldId id="468" r:id="rId10"/>
    <p:sldId id="469" r:id="rId11"/>
    <p:sldId id="498" r:id="rId12"/>
    <p:sldId id="480" r:id="rId13"/>
    <p:sldId id="481" r:id="rId14"/>
    <p:sldId id="503" r:id="rId15"/>
    <p:sldId id="533" r:id="rId16"/>
    <p:sldId id="531" r:id="rId17"/>
    <p:sldId id="532" r:id="rId18"/>
    <p:sldId id="534" r:id="rId19"/>
    <p:sldId id="535" r:id="rId20"/>
    <p:sldId id="504" r:id="rId21"/>
    <p:sldId id="458" r:id="rId22"/>
    <p:sldId id="505" r:id="rId23"/>
    <p:sldId id="507" r:id="rId24"/>
    <p:sldId id="499" r:id="rId25"/>
    <p:sldId id="484" r:id="rId26"/>
    <p:sldId id="485" r:id="rId27"/>
    <p:sldId id="486" r:id="rId28"/>
    <p:sldId id="487" r:id="rId29"/>
    <p:sldId id="483" r:id="rId30"/>
    <p:sldId id="489" r:id="rId31"/>
    <p:sldId id="493" r:id="rId32"/>
    <p:sldId id="544" r:id="rId33"/>
    <p:sldId id="545" r:id="rId34"/>
    <p:sldId id="546" r:id="rId35"/>
    <p:sldId id="547" r:id="rId36"/>
    <p:sldId id="540" r:id="rId37"/>
    <p:sldId id="541" r:id="rId38"/>
    <p:sldId id="542" r:id="rId39"/>
    <p:sldId id="543" r:id="rId40"/>
    <p:sldId id="536" r:id="rId41"/>
    <p:sldId id="467" r:id="rId42"/>
    <p:sldId id="522" r:id="rId43"/>
    <p:sldId id="526" r:id="rId44"/>
    <p:sldId id="530" r:id="rId45"/>
    <p:sldId id="527" r:id="rId46"/>
    <p:sldId id="528" r:id="rId47"/>
    <p:sldId id="529" r:id="rId48"/>
    <p:sldId id="538" r:id="rId4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CC66"/>
    <a:srgbClr val="CC9900"/>
    <a:srgbClr val="663300"/>
    <a:srgbClr val="CCCCFF"/>
    <a:srgbClr val="3399FF"/>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9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it-IT"/>
          </a:p>
        </p:txBody>
      </p:sp>
      <p:sp>
        <p:nvSpPr>
          <p:cNvPr id="9218" name="Rectangle 2"/>
          <p:cNvSpPr>
            <a:spLocks noGrp="1" noChangeArrowheads="1"/>
          </p:cNvSpPr>
          <p:nvPr>
            <p:ph type="ctrTitle"/>
          </p:nvPr>
        </p:nvSpPr>
        <p:spPr>
          <a:xfrm>
            <a:off x="685800" y="990600"/>
            <a:ext cx="7772400" cy="1371600"/>
          </a:xfrm>
        </p:spPr>
        <p:txBody>
          <a:bodyPr/>
          <a:lstStyle>
            <a:lvl1pPr>
              <a:defRPr sz="4000"/>
            </a:lvl1pPr>
          </a:lstStyle>
          <a:p>
            <a:pPr lvl="0"/>
            <a:r>
              <a:rPr lang="it-IT" noProof="0" smtClean="0"/>
              <a:t>Fare clic per modificare lo stile del titolo</a:t>
            </a:r>
          </a:p>
        </p:txBody>
      </p:sp>
      <p:sp>
        <p:nvSpPr>
          <p:cNvPr id="921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it-IT" noProof="0" smtClean="0"/>
              <a:t>Fare clic per modificare lo stile del sottotitolo dello schema</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it-IT"/>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it-IT"/>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B587E356-0185-4E70-875B-3DDF93D4BB92}" type="slidenum">
              <a:rPr lang="it-IT"/>
              <a:pPr>
                <a:defRPr/>
              </a:pPr>
              <a:t>‹N›</a:t>
            </a:fld>
            <a:endParaRPr lang="it-IT"/>
          </a:p>
        </p:txBody>
      </p:sp>
    </p:spTree>
    <p:extLst>
      <p:ext uri="{BB962C8B-B14F-4D97-AF65-F5344CB8AC3E}">
        <p14:creationId xmlns:p14="http://schemas.microsoft.com/office/powerpoint/2010/main" val="140362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pPr>
              <a:defRPr/>
            </a:pPr>
            <a:fld id="{1F689DD8-60CB-44B5-9134-ABFF27D71F2E}" type="slidenum">
              <a:rPr lang="it-IT"/>
              <a:pPr>
                <a:defRPr/>
              </a:pPr>
              <a:t>‹N›</a:t>
            </a:fld>
            <a:endParaRPr lang="it-IT"/>
          </a:p>
        </p:txBody>
      </p:sp>
    </p:spTree>
    <p:extLst>
      <p:ext uri="{BB962C8B-B14F-4D97-AF65-F5344CB8AC3E}">
        <p14:creationId xmlns:p14="http://schemas.microsoft.com/office/powerpoint/2010/main" val="4034180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73838" y="304800"/>
            <a:ext cx="2001837" cy="5715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66738" y="304800"/>
            <a:ext cx="5854700" cy="5715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pPr>
              <a:defRPr/>
            </a:pPr>
            <a:fld id="{D9797D28-14A3-42B0-B83E-570079C616CB}" type="slidenum">
              <a:rPr lang="it-IT"/>
              <a:pPr>
                <a:defRPr/>
              </a:pPr>
              <a:t>‹N›</a:t>
            </a:fld>
            <a:endParaRPr lang="it-IT"/>
          </a:p>
        </p:txBody>
      </p:sp>
    </p:spTree>
    <p:extLst>
      <p:ext uri="{BB962C8B-B14F-4D97-AF65-F5344CB8AC3E}">
        <p14:creationId xmlns:p14="http://schemas.microsoft.com/office/powerpoint/2010/main" val="3385636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566738" y="304800"/>
            <a:ext cx="8008937"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6"/>
          <p:cNvSpPr>
            <a:spLocks noGrp="1" noChangeArrowheads="1"/>
          </p:cNvSpPr>
          <p:nvPr>
            <p:ph type="dt" sz="half" idx="10"/>
          </p:nvPr>
        </p:nvSpPr>
        <p:spPr>
          <a:ln/>
        </p:spPr>
        <p:txBody>
          <a:bodyPr/>
          <a:lstStyle>
            <a:lvl1pPr>
              <a:defRPr/>
            </a:lvl1pPr>
          </a:lstStyle>
          <a:p>
            <a:pPr>
              <a:defRPr/>
            </a:pPr>
            <a:endParaRPr lang="it-IT"/>
          </a:p>
        </p:txBody>
      </p:sp>
      <p:sp>
        <p:nvSpPr>
          <p:cNvPr id="4" name="Rectangle 7"/>
          <p:cNvSpPr>
            <a:spLocks noGrp="1" noChangeArrowheads="1"/>
          </p:cNvSpPr>
          <p:nvPr>
            <p:ph type="ftr" sz="quarter" idx="11"/>
          </p:nvPr>
        </p:nvSpPr>
        <p:spPr>
          <a:ln/>
        </p:spPr>
        <p:txBody>
          <a:bodyPr/>
          <a:lstStyle>
            <a:lvl1pPr>
              <a:defRPr/>
            </a:lvl1pPr>
          </a:lstStyle>
          <a:p>
            <a:pPr>
              <a:defRPr/>
            </a:pPr>
            <a:endParaRPr lang="it-IT"/>
          </a:p>
        </p:txBody>
      </p:sp>
      <p:sp>
        <p:nvSpPr>
          <p:cNvPr id="5" name="Rectangle 8"/>
          <p:cNvSpPr>
            <a:spLocks noGrp="1" noChangeArrowheads="1"/>
          </p:cNvSpPr>
          <p:nvPr>
            <p:ph type="sldNum" sz="quarter" idx="12"/>
          </p:nvPr>
        </p:nvSpPr>
        <p:spPr>
          <a:ln/>
        </p:spPr>
        <p:txBody>
          <a:bodyPr/>
          <a:lstStyle>
            <a:lvl1pPr>
              <a:defRPr/>
            </a:lvl1pPr>
          </a:lstStyle>
          <a:p>
            <a:pPr>
              <a:defRPr/>
            </a:pPr>
            <a:fld id="{040CF078-AB08-4BFE-B8DD-76CD560889B5}" type="slidenum">
              <a:rPr lang="it-IT"/>
              <a:pPr>
                <a:defRPr/>
              </a:pPr>
              <a:t>‹N›</a:t>
            </a:fld>
            <a:endParaRPr lang="it-IT"/>
          </a:p>
        </p:txBody>
      </p:sp>
    </p:spTree>
    <p:extLst>
      <p:ext uri="{BB962C8B-B14F-4D97-AF65-F5344CB8AC3E}">
        <p14:creationId xmlns:p14="http://schemas.microsoft.com/office/powerpoint/2010/main" val="23032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pPr>
              <a:defRPr/>
            </a:pPr>
            <a:fld id="{3D90B935-01B1-4506-A598-C916E0985D89}" type="slidenum">
              <a:rPr lang="it-IT"/>
              <a:pPr>
                <a:defRPr/>
              </a:pPr>
              <a:t>‹N›</a:t>
            </a:fld>
            <a:endParaRPr lang="it-IT"/>
          </a:p>
        </p:txBody>
      </p:sp>
    </p:spTree>
    <p:extLst>
      <p:ext uri="{BB962C8B-B14F-4D97-AF65-F5344CB8AC3E}">
        <p14:creationId xmlns:p14="http://schemas.microsoft.com/office/powerpoint/2010/main" val="111453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pPr>
              <a:defRPr/>
            </a:pPr>
            <a:fld id="{E6ACF34C-B5EC-4EEA-8E1E-7DD0B3A92513}" type="slidenum">
              <a:rPr lang="it-IT"/>
              <a:pPr>
                <a:defRPr/>
              </a:pPr>
              <a:t>‹N›</a:t>
            </a:fld>
            <a:endParaRPr lang="it-IT"/>
          </a:p>
        </p:txBody>
      </p:sp>
    </p:spTree>
    <p:extLst>
      <p:ext uri="{BB962C8B-B14F-4D97-AF65-F5344CB8AC3E}">
        <p14:creationId xmlns:p14="http://schemas.microsoft.com/office/powerpoint/2010/main" val="4169802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
          <p:cNvSpPr>
            <a:spLocks noGrp="1" noChangeArrowheads="1"/>
          </p:cNvSpPr>
          <p:nvPr>
            <p:ph type="dt" sz="half" idx="10"/>
          </p:nvPr>
        </p:nvSpPr>
        <p:spPr>
          <a:ln/>
        </p:spPr>
        <p:txBody>
          <a:bodyPr/>
          <a:lstStyle>
            <a:lvl1pPr>
              <a:defRPr/>
            </a:lvl1pPr>
          </a:lstStyle>
          <a:p>
            <a:pPr>
              <a:defRPr/>
            </a:pPr>
            <a:endParaRPr lang="it-IT"/>
          </a:p>
        </p:txBody>
      </p:sp>
      <p:sp>
        <p:nvSpPr>
          <p:cNvPr id="6" name="Rectangle 7"/>
          <p:cNvSpPr>
            <a:spLocks noGrp="1" noChangeArrowheads="1"/>
          </p:cNvSpPr>
          <p:nvPr>
            <p:ph type="ftr" sz="quarter" idx="11"/>
          </p:nvPr>
        </p:nvSpPr>
        <p:spPr>
          <a:ln/>
        </p:spPr>
        <p:txBody>
          <a:bodyPr/>
          <a:lstStyle>
            <a:lvl1pPr>
              <a:defRPr/>
            </a:lvl1pPr>
          </a:lstStyle>
          <a:p>
            <a:pPr>
              <a:defRPr/>
            </a:pPr>
            <a:endParaRPr lang="it-IT"/>
          </a:p>
        </p:txBody>
      </p:sp>
      <p:sp>
        <p:nvSpPr>
          <p:cNvPr id="7" name="Rectangle 8"/>
          <p:cNvSpPr>
            <a:spLocks noGrp="1" noChangeArrowheads="1"/>
          </p:cNvSpPr>
          <p:nvPr>
            <p:ph type="sldNum" sz="quarter" idx="12"/>
          </p:nvPr>
        </p:nvSpPr>
        <p:spPr>
          <a:ln/>
        </p:spPr>
        <p:txBody>
          <a:bodyPr/>
          <a:lstStyle>
            <a:lvl1pPr>
              <a:defRPr/>
            </a:lvl1pPr>
          </a:lstStyle>
          <a:p>
            <a:pPr>
              <a:defRPr/>
            </a:pPr>
            <a:fld id="{6FBADFAC-C9BD-48C4-A44F-D4250EA6F6FB}" type="slidenum">
              <a:rPr lang="it-IT"/>
              <a:pPr>
                <a:defRPr/>
              </a:pPr>
              <a:t>‹N›</a:t>
            </a:fld>
            <a:endParaRPr lang="it-IT"/>
          </a:p>
        </p:txBody>
      </p:sp>
    </p:spTree>
    <p:extLst>
      <p:ext uri="{BB962C8B-B14F-4D97-AF65-F5344CB8AC3E}">
        <p14:creationId xmlns:p14="http://schemas.microsoft.com/office/powerpoint/2010/main" val="2582555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
          <p:cNvSpPr>
            <a:spLocks noGrp="1" noChangeArrowheads="1"/>
          </p:cNvSpPr>
          <p:nvPr>
            <p:ph type="dt" sz="half" idx="10"/>
          </p:nvPr>
        </p:nvSpPr>
        <p:spPr>
          <a:ln/>
        </p:spPr>
        <p:txBody>
          <a:bodyPr/>
          <a:lstStyle>
            <a:lvl1pPr>
              <a:defRPr/>
            </a:lvl1pPr>
          </a:lstStyle>
          <a:p>
            <a:pPr>
              <a:defRPr/>
            </a:pPr>
            <a:endParaRPr lang="it-IT"/>
          </a:p>
        </p:txBody>
      </p:sp>
      <p:sp>
        <p:nvSpPr>
          <p:cNvPr id="8" name="Rectangle 7"/>
          <p:cNvSpPr>
            <a:spLocks noGrp="1" noChangeArrowheads="1"/>
          </p:cNvSpPr>
          <p:nvPr>
            <p:ph type="ftr" sz="quarter" idx="11"/>
          </p:nvPr>
        </p:nvSpPr>
        <p:spPr>
          <a:ln/>
        </p:spPr>
        <p:txBody>
          <a:bodyPr/>
          <a:lstStyle>
            <a:lvl1pPr>
              <a:defRPr/>
            </a:lvl1pPr>
          </a:lstStyle>
          <a:p>
            <a:pPr>
              <a:defRPr/>
            </a:pPr>
            <a:endParaRPr lang="it-IT"/>
          </a:p>
        </p:txBody>
      </p:sp>
      <p:sp>
        <p:nvSpPr>
          <p:cNvPr id="9" name="Rectangle 8"/>
          <p:cNvSpPr>
            <a:spLocks noGrp="1" noChangeArrowheads="1"/>
          </p:cNvSpPr>
          <p:nvPr>
            <p:ph type="sldNum" sz="quarter" idx="12"/>
          </p:nvPr>
        </p:nvSpPr>
        <p:spPr>
          <a:ln/>
        </p:spPr>
        <p:txBody>
          <a:bodyPr/>
          <a:lstStyle>
            <a:lvl1pPr>
              <a:defRPr/>
            </a:lvl1pPr>
          </a:lstStyle>
          <a:p>
            <a:pPr>
              <a:defRPr/>
            </a:pPr>
            <a:fld id="{6E240171-78BC-479B-94C5-37547B53FFF4}" type="slidenum">
              <a:rPr lang="it-IT"/>
              <a:pPr>
                <a:defRPr/>
              </a:pPr>
              <a:t>‹N›</a:t>
            </a:fld>
            <a:endParaRPr lang="it-IT"/>
          </a:p>
        </p:txBody>
      </p:sp>
    </p:spTree>
    <p:extLst>
      <p:ext uri="{BB962C8B-B14F-4D97-AF65-F5344CB8AC3E}">
        <p14:creationId xmlns:p14="http://schemas.microsoft.com/office/powerpoint/2010/main" val="115663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
          <p:cNvSpPr>
            <a:spLocks noGrp="1" noChangeArrowheads="1"/>
          </p:cNvSpPr>
          <p:nvPr>
            <p:ph type="dt" sz="half" idx="10"/>
          </p:nvPr>
        </p:nvSpPr>
        <p:spPr>
          <a:ln/>
        </p:spPr>
        <p:txBody>
          <a:bodyPr/>
          <a:lstStyle>
            <a:lvl1pPr>
              <a:defRPr/>
            </a:lvl1pPr>
          </a:lstStyle>
          <a:p>
            <a:pPr>
              <a:defRPr/>
            </a:pPr>
            <a:endParaRPr lang="it-IT"/>
          </a:p>
        </p:txBody>
      </p:sp>
      <p:sp>
        <p:nvSpPr>
          <p:cNvPr id="4" name="Rectangle 7"/>
          <p:cNvSpPr>
            <a:spLocks noGrp="1" noChangeArrowheads="1"/>
          </p:cNvSpPr>
          <p:nvPr>
            <p:ph type="ftr" sz="quarter" idx="11"/>
          </p:nvPr>
        </p:nvSpPr>
        <p:spPr>
          <a:ln/>
        </p:spPr>
        <p:txBody>
          <a:bodyPr/>
          <a:lstStyle>
            <a:lvl1pPr>
              <a:defRPr/>
            </a:lvl1pPr>
          </a:lstStyle>
          <a:p>
            <a:pPr>
              <a:defRPr/>
            </a:pPr>
            <a:endParaRPr lang="it-IT"/>
          </a:p>
        </p:txBody>
      </p:sp>
      <p:sp>
        <p:nvSpPr>
          <p:cNvPr id="5" name="Rectangle 8"/>
          <p:cNvSpPr>
            <a:spLocks noGrp="1" noChangeArrowheads="1"/>
          </p:cNvSpPr>
          <p:nvPr>
            <p:ph type="sldNum" sz="quarter" idx="12"/>
          </p:nvPr>
        </p:nvSpPr>
        <p:spPr>
          <a:ln/>
        </p:spPr>
        <p:txBody>
          <a:bodyPr/>
          <a:lstStyle>
            <a:lvl1pPr>
              <a:defRPr/>
            </a:lvl1pPr>
          </a:lstStyle>
          <a:p>
            <a:pPr>
              <a:defRPr/>
            </a:pPr>
            <a:fld id="{7F9B6AEC-575A-40C3-89FD-612D105E2F4F}" type="slidenum">
              <a:rPr lang="it-IT"/>
              <a:pPr>
                <a:defRPr/>
              </a:pPr>
              <a:t>‹N›</a:t>
            </a:fld>
            <a:endParaRPr lang="it-IT"/>
          </a:p>
        </p:txBody>
      </p:sp>
    </p:spTree>
    <p:extLst>
      <p:ext uri="{BB962C8B-B14F-4D97-AF65-F5344CB8AC3E}">
        <p14:creationId xmlns:p14="http://schemas.microsoft.com/office/powerpoint/2010/main" val="41630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it-IT"/>
          </a:p>
        </p:txBody>
      </p:sp>
      <p:sp>
        <p:nvSpPr>
          <p:cNvPr id="3" name="Rectangle 7"/>
          <p:cNvSpPr>
            <a:spLocks noGrp="1" noChangeArrowheads="1"/>
          </p:cNvSpPr>
          <p:nvPr>
            <p:ph type="ftr" sz="quarter" idx="11"/>
          </p:nvPr>
        </p:nvSpPr>
        <p:spPr>
          <a:ln/>
        </p:spPr>
        <p:txBody>
          <a:bodyPr/>
          <a:lstStyle>
            <a:lvl1pPr>
              <a:defRPr/>
            </a:lvl1pPr>
          </a:lstStyle>
          <a:p>
            <a:pPr>
              <a:defRPr/>
            </a:pPr>
            <a:endParaRPr lang="it-IT"/>
          </a:p>
        </p:txBody>
      </p:sp>
      <p:sp>
        <p:nvSpPr>
          <p:cNvPr id="4" name="Rectangle 8"/>
          <p:cNvSpPr>
            <a:spLocks noGrp="1" noChangeArrowheads="1"/>
          </p:cNvSpPr>
          <p:nvPr>
            <p:ph type="sldNum" sz="quarter" idx="12"/>
          </p:nvPr>
        </p:nvSpPr>
        <p:spPr>
          <a:ln/>
        </p:spPr>
        <p:txBody>
          <a:bodyPr/>
          <a:lstStyle>
            <a:lvl1pPr>
              <a:defRPr/>
            </a:lvl1pPr>
          </a:lstStyle>
          <a:p>
            <a:pPr>
              <a:defRPr/>
            </a:pPr>
            <a:fld id="{E3A864BA-7C37-437A-A74B-B2C008ADD295}" type="slidenum">
              <a:rPr lang="it-IT"/>
              <a:pPr>
                <a:defRPr/>
              </a:pPr>
              <a:t>‹N›</a:t>
            </a:fld>
            <a:endParaRPr lang="it-IT"/>
          </a:p>
        </p:txBody>
      </p:sp>
    </p:spTree>
    <p:extLst>
      <p:ext uri="{BB962C8B-B14F-4D97-AF65-F5344CB8AC3E}">
        <p14:creationId xmlns:p14="http://schemas.microsoft.com/office/powerpoint/2010/main" val="1307180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dt" sz="half" idx="10"/>
          </p:nvPr>
        </p:nvSpPr>
        <p:spPr>
          <a:ln/>
        </p:spPr>
        <p:txBody>
          <a:bodyPr/>
          <a:lstStyle>
            <a:lvl1pPr>
              <a:defRPr/>
            </a:lvl1pPr>
          </a:lstStyle>
          <a:p>
            <a:pPr>
              <a:defRPr/>
            </a:pPr>
            <a:endParaRPr lang="it-IT"/>
          </a:p>
        </p:txBody>
      </p:sp>
      <p:sp>
        <p:nvSpPr>
          <p:cNvPr id="6" name="Rectangle 7"/>
          <p:cNvSpPr>
            <a:spLocks noGrp="1" noChangeArrowheads="1"/>
          </p:cNvSpPr>
          <p:nvPr>
            <p:ph type="ftr" sz="quarter" idx="11"/>
          </p:nvPr>
        </p:nvSpPr>
        <p:spPr>
          <a:ln/>
        </p:spPr>
        <p:txBody>
          <a:bodyPr/>
          <a:lstStyle>
            <a:lvl1pPr>
              <a:defRPr/>
            </a:lvl1pPr>
          </a:lstStyle>
          <a:p>
            <a:pPr>
              <a:defRPr/>
            </a:pPr>
            <a:endParaRPr lang="it-IT"/>
          </a:p>
        </p:txBody>
      </p:sp>
      <p:sp>
        <p:nvSpPr>
          <p:cNvPr id="7" name="Rectangle 8"/>
          <p:cNvSpPr>
            <a:spLocks noGrp="1" noChangeArrowheads="1"/>
          </p:cNvSpPr>
          <p:nvPr>
            <p:ph type="sldNum" sz="quarter" idx="12"/>
          </p:nvPr>
        </p:nvSpPr>
        <p:spPr>
          <a:ln/>
        </p:spPr>
        <p:txBody>
          <a:bodyPr/>
          <a:lstStyle>
            <a:lvl1pPr>
              <a:defRPr/>
            </a:lvl1pPr>
          </a:lstStyle>
          <a:p>
            <a:pPr>
              <a:defRPr/>
            </a:pPr>
            <a:fld id="{439F9EAD-B9E8-498E-9F5F-744DC52AF515}" type="slidenum">
              <a:rPr lang="it-IT"/>
              <a:pPr>
                <a:defRPr/>
              </a:pPr>
              <a:t>‹N›</a:t>
            </a:fld>
            <a:endParaRPr lang="it-IT"/>
          </a:p>
        </p:txBody>
      </p:sp>
    </p:spTree>
    <p:extLst>
      <p:ext uri="{BB962C8B-B14F-4D97-AF65-F5344CB8AC3E}">
        <p14:creationId xmlns:p14="http://schemas.microsoft.com/office/powerpoint/2010/main" val="83008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dt" sz="half" idx="10"/>
          </p:nvPr>
        </p:nvSpPr>
        <p:spPr>
          <a:ln/>
        </p:spPr>
        <p:txBody>
          <a:bodyPr/>
          <a:lstStyle>
            <a:lvl1pPr>
              <a:defRPr/>
            </a:lvl1pPr>
          </a:lstStyle>
          <a:p>
            <a:pPr>
              <a:defRPr/>
            </a:pPr>
            <a:endParaRPr lang="it-IT"/>
          </a:p>
        </p:txBody>
      </p:sp>
      <p:sp>
        <p:nvSpPr>
          <p:cNvPr id="6" name="Rectangle 7"/>
          <p:cNvSpPr>
            <a:spLocks noGrp="1" noChangeArrowheads="1"/>
          </p:cNvSpPr>
          <p:nvPr>
            <p:ph type="ftr" sz="quarter" idx="11"/>
          </p:nvPr>
        </p:nvSpPr>
        <p:spPr>
          <a:ln/>
        </p:spPr>
        <p:txBody>
          <a:bodyPr/>
          <a:lstStyle>
            <a:lvl1pPr>
              <a:defRPr/>
            </a:lvl1pPr>
          </a:lstStyle>
          <a:p>
            <a:pPr>
              <a:defRPr/>
            </a:pPr>
            <a:endParaRPr lang="it-IT"/>
          </a:p>
        </p:txBody>
      </p:sp>
      <p:sp>
        <p:nvSpPr>
          <p:cNvPr id="7" name="Rectangle 8"/>
          <p:cNvSpPr>
            <a:spLocks noGrp="1" noChangeArrowheads="1"/>
          </p:cNvSpPr>
          <p:nvPr>
            <p:ph type="sldNum" sz="quarter" idx="12"/>
          </p:nvPr>
        </p:nvSpPr>
        <p:spPr>
          <a:ln/>
        </p:spPr>
        <p:txBody>
          <a:bodyPr/>
          <a:lstStyle>
            <a:lvl1pPr>
              <a:defRPr/>
            </a:lvl1pPr>
          </a:lstStyle>
          <a:p>
            <a:pPr>
              <a:defRPr/>
            </a:pPr>
            <a:fld id="{9DD72F7D-C10A-46B7-A72A-8F9E34D8C6E0}" type="slidenum">
              <a:rPr lang="it-IT"/>
              <a:pPr>
                <a:defRPr/>
              </a:pPr>
              <a:t>‹N›</a:t>
            </a:fld>
            <a:endParaRPr lang="it-IT"/>
          </a:p>
        </p:txBody>
      </p:sp>
    </p:spTree>
    <p:extLst>
      <p:ext uri="{BB962C8B-B14F-4D97-AF65-F5344CB8AC3E}">
        <p14:creationId xmlns:p14="http://schemas.microsoft.com/office/powerpoint/2010/main" val="341503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it-IT"/>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198"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8199"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it-IT"/>
          </a:p>
        </p:txBody>
      </p:sp>
      <p:sp>
        <p:nvSpPr>
          <p:cNvPr id="8200"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C74AFB1B-BC9C-43CB-A7C5-B2FC69C335D4}"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7"/>
          <p:cNvSpPr>
            <a:spLocks noChangeArrowheads="1"/>
          </p:cNvSpPr>
          <p:nvPr/>
        </p:nvSpPr>
        <p:spPr bwMode="auto">
          <a:xfrm>
            <a:off x="678873" y="2514600"/>
            <a:ext cx="77724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it-IT" sz="4800" dirty="0">
                <a:latin typeface="Arial Narrow" pitchFamily="34" charset="0"/>
              </a:rPr>
              <a:t>Emozioni e sviluppo morale </a:t>
            </a:r>
            <a:r>
              <a:rPr lang="it-IT" sz="4800" dirty="0" smtClean="0">
                <a:latin typeface="Arial Narrow" pitchFamily="34" charset="0"/>
              </a:rPr>
              <a:t>nei bambini</a:t>
            </a:r>
          </a:p>
          <a:p>
            <a:pPr algn="ctr"/>
            <a:r>
              <a:rPr lang="it-IT" sz="3600" i="1" dirty="0" smtClean="0">
                <a:latin typeface="Arial Narrow" pitchFamily="34" charset="0"/>
              </a:rPr>
              <a:t>Basi scientifiche e percorsi educativi</a:t>
            </a:r>
            <a:endParaRPr lang="it-IT" sz="3600" i="1" dirty="0">
              <a:latin typeface="Arial Narrow" pitchFamily="34" charset="0"/>
            </a:endParaRPr>
          </a:p>
          <a:p>
            <a:pPr algn="ctr"/>
            <a:endParaRPr lang="it-IT" dirty="0" smtClean="0">
              <a:latin typeface="Arial Narrow" pitchFamily="34" charset="0"/>
            </a:endParaRPr>
          </a:p>
          <a:p>
            <a:pPr algn="ctr"/>
            <a:endParaRPr lang="it-IT" dirty="0">
              <a:latin typeface="Arial Narrow" pitchFamily="34" charset="0"/>
            </a:endParaRPr>
          </a:p>
          <a:p>
            <a:pPr algn="ctr"/>
            <a:endParaRPr lang="it-IT" dirty="0">
              <a:latin typeface="Arial Narrow" pitchFamily="34" charset="0"/>
            </a:endParaRPr>
          </a:p>
          <a:p>
            <a:pPr algn="ctr"/>
            <a:endParaRPr lang="it-IT" dirty="0">
              <a:latin typeface="Arial Narrow" pitchFamily="34" charset="0"/>
            </a:endParaRPr>
          </a:p>
          <a:p>
            <a:pPr algn="ctr"/>
            <a:r>
              <a:rPr lang="it-IT" sz="2400" dirty="0">
                <a:latin typeface="Arial Narrow" pitchFamily="34" charset="0"/>
              </a:rPr>
              <a:t>Daniele Fedeli </a:t>
            </a:r>
          </a:p>
          <a:p>
            <a:pPr algn="ctr"/>
            <a:r>
              <a:rPr lang="it-IT" sz="1400" dirty="0">
                <a:latin typeface="Arial Narrow" pitchFamily="34" charset="0"/>
              </a:rPr>
              <a:t>Ricercatore e docente di Psicologia delle disabilità</a:t>
            </a:r>
          </a:p>
          <a:p>
            <a:pPr algn="ctr"/>
            <a:r>
              <a:rPr lang="it-IT" sz="1400" dirty="0">
                <a:latin typeface="Arial Narrow" pitchFamily="34" charset="0"/>
              </a:rPr>
              <a:t>Università degli Studi di Udine</a:t>
            </a:r>
          </a:p>
        </p:txBody>
      </p:sp>
      <p:sp>
        <p:nvSpPr>
          <p:cNvPr id="3076" name="Rectangle 11"/>
          <p:cNvSpPr>
            <a:spLocks noChangeArrowheads="1"/>
          </p:cNvSpPr>
          <p:nvPr/>
        </p:nvSpPr>
        <p:spPr bwMode="auto">
          <a:xfrm>
            <a:off x="0" y="2867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it-IT"/>
          </a:p>
        </p:txBody>
      </p:sp>
      <p:sp>
        <p:nvSpPr>
          <p:cNvPr id="2" name="CasellaDiTesto 1"/>
          <p:cNvSpPr txBox="1"/>
          <p:nvPr/>
        </p:nvSpPr>
        <p:spPr>
          <a:xfrm>
            <a:off x="-6928" y="457200"/>
            <a:ext cx="9150927" cy="923330"/>
          </a:xfrm>
          <a:prstGeom prst="rect">
            <a:avLst/>
          </a:prstGeom>
          <a:solidFill>
            <a:srgbClr val="92D050"/>
          </a:solidFill>
        </p:spPr>
        <p:txBody>
          <a:bodyPr wrap="square" rtlCol="0">
            <a:spAutoFit/>
          </a:bodyPr>
          <a:lstStyle/>
          <a:p>
            <a:pPr algn="ctr"/>
            <a:r>
              <a:rPr lang="it-IT" dirty="0"/>
              <a:t>CORSO DI AGGIORNAMENTO</a:t>
            </a:r>
          </a:p>
          <a:p>
            <a:pPr algn="ctr"/>
            <a:r>
              <a:rPr lang="it-IT" dirty="0"/>
              <a:t>INSEGNANTI DI RELIGIONE CATTOLICA</a:t>
            </a:r>
          </a:p>
          <a:p>
            <a:pPr algn="ctr"/>
            <a:r>
              <a:rPr lang="it-IT" b="1" dirty="0"/>
              <a:t>SCUOLA PRIMARIA</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Modelli morali e intervento educativo</a:t>
            </a:r>
            <a:endParaRPr lang="it-IT" dirty="0"/>
          </a:p>
        </p:txBody>
      </p:sp>
      <p:sp>
        <p:nvSpPr>
          <p:cNvPr id="6" name="CasellaDiTesto 5"/>
          <p:cNvSpPr txBox="1"/>
          <p:nvPr/>
        </p:nvSpPr>
        <p:spPr>
          <a:xfrm>
            <a:off x="644236" y="1970514"/>
            <a:ext cx="3657600" cy="1015663"/>
          </a:xfrm>
          <a:prstGeom prst="rect">
            <a:avLst/>
          </a:prstGeom>
          <a:noFill/>
        </p:spPr>
        <p:txBody>
          <a:bodyPr wrap="square" rtlCol="0">
            <a:spAutoFit/>
          </a:bodyPr>
          <a:lstStyle/>
          <a:p>
            <a:pPr algn="just"/>
            <a:r>
              <a:rPr lang="it-IT" sz="2000" dirty="0" smtClean="0">
                <a:latin typeface="Arial Narrow" pitchFamily="34" charset="0"/>
              </a:rPr>
              <a:t>1. Non si offendono gli altri, prova ad immaginare come staresti tu se gli altri ti prendessero in giro. </a:t>
            </a:r>
            <a:endParaRPr lang="it-IT" sz="2000" dirty="0">
              <a:latin typeface="Arial Narrow" pitchFamily="34" charset="0"/>
            </a:endParaRPr>
          </a:p>
        </p:txBody>
      </p:sp>
      <p:sp>
        <p:nvSpPr>
          <p:cNvPr id="9" name="CasellaDiTesto 8"/>
          <p:cNvSpPr txBox="1"/>
          <p:nvPr/>
        </p:nvSpPr>
        <p:spPr>
          <a:xfrm>
            <a:off x="651163" y="3273355"/>
            <a:ext cx="3657600" cy="1015663"/>
          </a:xfrm>
          <a:prstGeom prst="rect">
            <a:avLst/>
          </a:prstGeom>
          <a:noFill/>
        </p:spPr>
        <p:txBody>
          <a:bodyPr wrap="square" rtlCol="0">
            <a:spAutoFit/>
          </a:bodyPr>
          <a:lstStyle/>
          <a:p>
            <a:pPr algn="just"/>
            <a:r>
              <a:rPr lang="it-IT" sz="2000" dirty="0">
                <a:latin typeface="Arial Narrow" pitchFamily="34" charset="0"/>
              </a:rPr>
              <a:t>2</a:t>
            </a:r>
            <a:r>
              <a:rPr lang="it-IT" sz="2000" dirty="0" smtClean="0">
                <a:latin typeface="Arial Narrow" pitchFamily="34" charset="0"/>
              </a:rPr>
              <a:t>. Non ci si comporta così a casa di altri, alla fine non ti inviteranno più alle feste, disturbi troppo. </a:t>
            </a:r>
            <a:endParaRPr lang="it-IT" sz="2000" dirty="0">
              <a:latin typeface="Arial Narrow" pitchFamily="34" charset="0"/>
            </a:endParaRPr>
          </a:p>
        </p:txBody>
      </p:sp>
      <p:sp>
        <p:nvSpPr>
          <p:cNvPr id="11" name="CasellaDiTesto 10"/>
          <p:cNvSpPr txBox="1"/>
          <p:nvPr/>
        </p:nvSpPr>
        <p:spPr>
          <a:xfrm>
            <a:off x="651163" y="4703028"/>
            <a:ext cx="3657600" cy="1015663"/>
          </a:xfrm>
          <a:prstGeom prst="rect">
            <a:avLst/>
          </a:prstGeom>
          <a:noFill/>
        </p:spPr>
        <p:txBody>
          <a:bodyPr wrap="square" rtlCol="0">
            <a:spAutoFit/>
          </a:bodyPr>
          <a:lstStyle/>
          <a:p>
            <a:pPr algn="just"/>
            <a:r>
              <a:rPr lang="it-IT" sz="2000" dirty="0">
                <a:latin typeface="Arial Narrow" pitchFamily="34" charset="0"/>
              </a:rPr>
              <a:t>3</a:t>
            </a:r>
            <a:r>
              <a:rPr lang="it-IT" sz="2000" dirty="0" smtClean="0">
                <a:latin typeface="Arial Narrow" pitchFamily="34" charset="0"/>
              </a:rPr>
              <a:t>. Vergognati, sei davvero un bambino maleducato, non ti meriti di essere invitato alle feste. </a:t>
            </a:r>
            <a:endParaRPr lang="it-IT" sz="2000" dirty="0">
              <a:latin typeface="Arial Narrow" pitchFamily="34" charset="0"/>
            </a:endParaRPr>
          </a:p>
        </p:txBody>
      </p:sp>
      <p:cxnSp>
        <p:nvCxnSpPr>
          <p:cNvPr id="7" name="Connettore 2 6"/>
          <p:cNvCxnSpPr>
            <a:stCxn id="6" idx="3"/>
          </p:cNvCxnSpPr>
          <p:nvPr/>
        </p:nvCxnSpPr>
        <p:spPr>
          <a:xfrm flipV="1">
            <a:off x="4301836" y="2478345"/>
            <a:ext cx="95596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flipV="1">
            <a:off x="4301836" y="5210859"/>
            <a:ext cx="95596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flipV="1">
            <a:off x="4301836" y="3781186"/>
            <a:ext cx="95596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5410200" y="2247512"/>
            <a:ext cx="3048000" cy="461665"/>
          </a:xfrm>
          <a:prstGeom prst="rect">
            <a:avLst/>
          </a:prstGeom>
          <a:solidFill>
            <a:srgbClr val="CC990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Modello morale</a:t>
            </a:r>
            <a:endParaRPr lang="it-IT" sz="2400" b="1" dirty="0">
              <a:solidFill>
                <a:sysClr val="windowText" lastClr="000000"/>
              </a:solidFill>
              <a:latin typeface="Arial Narrow" pitchFamily="34" charset="0"/>
            </a:endParaRPr>
          </a:p>
        </p:txBody>
      </p:sp>
      <p:sp>
        <p:nvSpPr>
          <p:cNvPr id="15" name="CasellaDiTesto 14"/>
          <p:cNvSpPr txBox="1"/>
          <p:nvPr/>
        </p:nvSpPr>
        <p:spPr>
          <a:xfrm>
            <a:off x="5410200" y="3550354"/>
            <a:ext cx="3048000" cy="461665"/>
          </a:xfrm>
          <a:prstGeom prst="rect">
            <a:avLst/>
          </a:prstGeom>
          <a:solidFill>
            <a:srgbClr val="92D05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Modello convenzionale</a:t>
            </a:r>
            <a:endParaRPr lang="it-IT" sz="2400" b="1" dirty="0">
              <a:solidFill>
                <a:sysClr val="windowText" lastClr="000000"/>
              </a:solidFill>
              <a:latin typeface="Arial Narrow" pitchFamily="34" charset="0"/>
            </a:endParaRPr>
          </a:p>
        </p:txBody>
      </p:sp>
      <p:sp>
        <p:nvSpPr>
          <p:cNvPr id="16" name="CasellaDiTesto 15"/>
          <p:cNvSpPr txBox="1"/>
          <p:nvPr/>
        </p:nvSpPr>
        <p:spPr>
          <a:xfrm>
            <a:off x="5410200" y="4980027"/>
            <a:ext cx="3048000" cy="461665"/>
          </a:xfrm>
          <a:prstGeom prst="rect">
            <a:avLst/>
          </a:prstGeom>
          <a:solidFill>
            <a:srgbClr val="FF66FF"/>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Modello personale</a:t>
            </a:r>
            <a:endParaRPr lang="it-IT" sz="2400" b="1" dirty="0">
              <a:solidFill>
                <a:sysClr val="windowText" lastClr="000000"/>
              </a:solidFill>
              <a:latin typeface="Arial Narrow" pitchFamily="34" charset="0"/>
            </a:endParaRPr>
          </a:p>
        </p:txBody>
      </p:sp>
    </p:spTree>
    <p:extLst>
      <p:ext uri="{BB962C8B-B14F-4D97-AF65-F5344CB8AC3E}">
        <p14:creationId xmlns:p14="http://schemas.microsoft.com/office/powerpoint/2010/main" val="1259980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2514600" y="2362200"/>
            <a:ext cx="4267200" cy="2819400"/>
          </a:xfrm>
          <a:prstGeom prst="rect">
            <a:avLst/>
          </a:prstGeom>
        </p:spPr>
        <p:txBody>
          <a:bodyPr wrap="none" fromWordArt="1">
            <a:prstTxWarp prst="textPlain">
              <a:avLst>
                <a:gd name="adj" fmla="val 50000"/>
              </a:avLst>
            </a:prstTxWarp>
          </a:bodyPr>
          <a:lstStyle/>
          <a:p>
            <a:pPr algn="ctr"/>
            <a:r>
              <a:rPr lang="it-IT" sz="3600" kern="10" dirty="0" smtClean="0">
                <a:ln w="9525">
                  <a:solidFill>
                    <a:srgbClr val="000000"/>
                  </a:solidFill>
                  <a:round/>
                  <a:headEnd/>
                  <a:tailEnd/>
                </a:ln>
                <a:solidFill>
                  <a:srgbClr val="FFFFFF"/>
                </a:solidFill>
                <a:latin typeface="Arial Narrow"/>
              </a:rPr>
              <a:t>La comparsa</a:t>
            </a:r>
          </a:p>
          <a:p>
            <a:pPr algn="ctr"/>
            <a:r>
              <a:rPr lang="it-IT" sz="3600" kern="10" dirty="0" smtClean="0">
                <a:ln w="9525">
                  <a:solidFill>
                    <a:srgbClr val="000000"/>
                  </a:solidFill>
                  <a:round/>
                  <a:headEnd/>
                  <a:tailEnd/>
                </a:ln>
                <a:solidFill>
                  <a:srgbClr val="FFFFFF"/>
                </a:solidFill>
                <a:latin typeface="Arial Narrow"/>
              </a:rPr>
              <a:t>delle emozioni</a:t>
            </a:r>
          </a:p>
        </p:txBody>
      </p:sp>
    </p:spTree>
    <p:extLst>
      <p:ext uri="{BB962C8B-B14F-4D97-AF65-F5344CB8AC3E}">
        <p14:creationId xmlns:p14="http://schemas.microsoft.com/office/powerpoint/2010/main" val="195491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19991"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a:t>Giudizio morale o azione morale ?</a:t>
            </a:r>
          </a:p>
        </p:txBody>
      </p:sp>
      <p:sp>
        <p:nvSpPr>
          <p:cNvPr id="5" name="CasellaDiTesto 4"/>
          <p:cNvSpPr txBox="1"/>
          <p:nvPr/>
        </p:nvSpPr>
        <p:spPr>
          <a:xfrm>
            <a:off x="1219200" y="2195945"/>
            <a:ext cx="21336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it-IT" sz="2400" dirty="0" smtClean="0">
                <a:latin typeface="Arial Narrow" pitchFamily="34" charset="0"/>
              </a:rPr>
              <a:t>Ragionamento morale</a:t>
            </a:r>
            <a:endParaRPr lang="it-IT" sz="2400" dirty="0">
              <a:latin typeface="Arial Narrow" pitchFamily="34" charset="0"/>
            </a:endParaRPr>
          </a:p>
        </p:txBody>
      </p:sp>
      <p:sp>
        <p:nvSpPr>
          <p:cNvPr id="6" name="CasellaDiTesto 5"/>
          <p:cNvSpPr txBox="1"/>
          <p:nvPr/>
        </p:nvSpPr>
        <p:spPr>
          <a:xfrm>
            <a:off x="5181600" y="2195944"/>
            <a:ext cx="21336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it-IT" sz="2400" smtClean="0">
                <a:latin typeface="Arial Narrow" pitchFamily="34" charset="0"/>
              </a:rPr>
              <a:t>Comportamento morale</a:t>
            </a:r>
            <a:endParaRPr lang="it-IT" sz="2400" dirty="0">
              <a:latin typeface="Arial Narrow" pitchFamily="34" charset="0"/>
            </a:endParaRPr>
          </a:p>
        </p:txBody>
      </p:sp>
      <p:sp>
        <p:nvSpPr>
          <p:cNvPr id="2" name="Freccia a destra 1"/>
          <p:cNvSpPr/>
          <p:nvPr/>
        </p:nvSpPr>
        <p:spPr>
          <a:xfrm>
            <a:off x="3515591" y="2195945"/>
            <a:ext cx="1600200" cy="917079"/>
          </a:xfrm>
          <a:prstGeom prst="rightArrow">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it-IT" sz="2400">
              <a:solidFill>
                <a:schemeClr val="dk1"/>
              </a:solidFill>
              <a:latin typeface="Arial Narrow" pitchFamily="34" charset="0"/>
            </a:endParaRPr>
          </a:p>
        </p:txBody>
      </p:sp>
      <p:cxnSp>
        <p:nvCxnSpPr>
          <p:cNvPr id="14" name="Connettore 2 13"/>
          <p:cNvCxnSpPr/>
          <p:nvPr/>
        </p:nvCxnSpPr>
        <p:spPr>
          <a:xfrm flipV="1">
            <a:off x="4191000" y="3113024"/>
            <a:ext cx="0" cy="7731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CasellaDiTesto 15"/>
          <p:cNvSpPr txBox="1"/>
          <p:nvPr/>
        </p:nvSpPr>
        <p:spPr>
          <a:xfrm>
            <a:off x="2590800" y="4097576"/>
            <a:ext cx="3276600" cy="830997"/>
          </a:xfrm>
          <a:prstGeom prst="rect">
            <a:avLst/>
          </a:prstGeom>
          <a:solidFill>
            <a:srgbClr val="CC99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it-IT" sz="2400" b="1" i="1" dirty="0" smtClean="0">
                <a:solidFill>
                  <a:sysClr val="windowText" lastClr="000000"/>
                </a:solidFill>
                <a:latin typeface="Arial Narrow" pitchFamily="34" charset="0"/>
                <a:cs typeface="Arial" pitchFamily="34" charset="0"/>
              </a:rPr>
              <a:t>Coinvolgimento empatico e sentimenti di colpa</a:t>
            </a:r>
            <a:endParaRPr lang="it-IT" sz="2400" b="1" i="1" dirty="0">
              <a:solidFill>
                <a:sysClr val="windowText" lastClr="000000"/>
              </a:solidFill>
              <a:latin typeface="Arial Narrow" pitchFamily="34" charset="0"/>
              <a:cs typeface="Arial" pitchFamily="34" charset="0"/>
            </a:endParaRPr>
          </a:p>
        </p:txBody>
      </p:sp>
      <p:sp>
        <p:nvSpPr>
          <p:cNvPr id="19" name="CasellaDiTesto 18"/>
          <p:cNvSpPr txBox="1"/>
          <p:nvPr/>
        </p:nvSpPr>
        <p:spPr>
          <a:xfrm>
            <a:off x="1676400" y="5334000"/>
            <a:ext cx="5029200" cy="461665"/>
          </a:xfrm>
          <a:prstGeom prst="rect">
            <a:avLst/>
          </a:prstGeom>
          <a:noFill/>
        </p:spPr>
        <p:txBody>
          <a:bodyPr wrap="square" rtlCol="0">
            <a:spAutoFit/>
          </a:bodyPr>
          <a:lstStyle/>
          <a:p>
            <a:pPr algn="ctr"/>
            <a:r>
              <a:rPr lang="it-IT" sz="2400" i="1" dirty="0" smtClean="0">
                <a:latin typeface="Arial Narrow" pitchFamily="34" charset="0"/>
              </a:rPr>
              <a:t>Valori + Emozioni = Condotta morale</a:t>
            </a:r>
            <a:endParaRPr lang="it-IT" sz="2400" i="1" dirty="0">
              <a:latin typeface="Arial Narrow" pitchFamily="34" charset="0"/>
            </a:endParaRPr>
          </a:p>
        </p:txBody>
      </p:sp>
    </p:spTree>
    <p:extLst>
      <p:ext uri="{BB962C8B-B14F-4D97-AF65-F5344CB8AC3E}">
        <p14:creationId xmlns:p14="http://schemas.microsoft.com/office/powerpoint/2010/main" val="223264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19991"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L’evoluzione dell’empatia</a:t>
            </a:r>
            <a:endParaRPr lang="it-IT" dirty="0"/>
          </a:p>
        </p:txBody>
      </p:sp>
      <p:sp>
        <p:nvSpPr>
          <p:cNvPr id="5" name="CasellaDiTesto 4"/>
          <p:cNvSpPr txBox="1"/>
          <p:nvPr/>
        </p:nvSpPr>
        <p:spPr>
          <a:xfrm>
            <a:off x="727364" y="2055167"/>
            <a:ext cx="3200400" cy="461665"/>
          </a:xfrm>
          <a:prstGeom prst="rect">
            <a:avLst/>
          </a:prstGeom>
          <a:solidFill>
            <a:srgbClr val="CC99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it-IT" sz="2400" b="1" dirty="0" err="1" smtClean="0">
                <a:solidFill>
                  <a:sysClr val="windowText" lastClr="000000"/>
                </a:solidFill>
                <a:latin typeface="Arial Narrow" pitchFamily="34" charset="0"/>
              </a:rPr>
              <a:t>Distress</a:t>
            </a:r>
            <a:r>
              <a:rPr lang="it-IT" sz="2400" b="1" dirty="0" smtClean="0">
                <a:solidFill>
                  <a:sysClr val="windowText" lastClr="000000"/>
                </a:solidFill>
                <a:latin typeface="Arial Narrow" pitchFamily="34" charset="0"/>
              </a:rPr>
              <a:t> empatico</a:t>
            </a:r>
            <a:endParaRPr lang="it-IT" sz="2400" b="1" dirty="0">
              <a:solidFill>
                <a:sysClr val="windowText" lastClr="000000"/>
              </a:solidFill>
              <a:latin typeface="Arial Narrow" pitchFamily="34" charset="0"/>
            </a:endParaRPr>
          </a:p>
        </p:txBody>
      </p:sp>
      <p:sp>
        <p:nvSpPr>
          <p:cNvPr id="6" name="CasellaDiTesto 5"/>
          <p:cNvSpPr txBox="1"/>
          <p:nvPr/>
        </p:nvSpPr>
        <p:spPr>
          <a:xfrm>
            <a:off x="727364" y="3119734"/>
            <a:ext cx="3200400" cy="461665"/>
          </a:xfrm>
          <a:prstGeom prst="rect">
            <a:avLst/>
          </a:prstGeom>
          <a:solidFill>
            <a:srgbClr val="FF66FF"/>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Empatia primitiva</a:t>
            </a:r>
            <a:endParaRPr lang="it-IT" sz="2400" b="1" dirty="0">
              <a:solidFill>
                <a:sysClr val="windowText" lastClr="000000"/>
              </a:solidFill>
              <a:latin typeface="Arial Narrow" pitchFamily="34" charset="0"/>
            </a:endParaRPr>
          </a:p>
        </p:txBody>
      </p:sp>
      <p:sp>
        <p:nvSpPr>
          <p:cNvPr id="7" name="CasellaDiTesto 6"/>
          <p:cNvSpPr txBox="1"/>
          <p:nvPr/>
        </p:nvSpPr>
        <p:spPr>
          <a:xfrm>
            <a:off x="727364" y="4188767"/>
            <a:ext cx="3200400" cy="461665"/>
          </a:xfrm>
          <a:prstGeom prst="rect">
            <a:avLst/>
          </a:prstGeom>
          <a:solidFill>
            <a:srgbClr val="92D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Empatia matura</a:t>
            </a:r>
            <a:endParaRPr lang="it-IT" sz="2400" b="1" dirty="0">
              <a:solidFill>
                <a:sysClr val="windowText" lastClr="000000"/>
              </a:solidFill>
              <a:latin typeface="Arial Narrow" pitchFamily="34" charset="0"/>
            </a:endParaRPr>
          </a:p>
        </p:txBody>
      </p:sp>
      <p:sp>
        <p:nvSpPr>
          <p:cNvPr id="8" name="CasellaDiTesto 7"/>
          <p:cNvSpPr txBox="1"/>
          <p:nvPr/>
        </p:nvSpPr>
        <p:spPr>
          <a:xfrm>
            <a:off x="727364" y="5257800"/>
            <a:ext cx="3200400" cy="461665"/>
          </a:xfrm>
          <a:prstGeom prst="rect">
            <a:avLst/>
          </a:prstGeom>
          <a:solidFill>
            <a:srgbClr val="00B0F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Empatia esistenziale</a:t>
            </a:r>
            <a:endParaRPr lang="it-IT" sz="2400" b="1" dirty="0">
              <a:solidFill>
                <a:sysClr val="windowText" lastClr="000000"/>
              </a:solidFill>
              <a:latin typeface="Arial Narrow" pitchFamily="34" charset="0"/>
            </a:endParaRPr>
          </a:p>
        </p:txBody>
      </p:sp>
      <p:sp>
        <p:nvSpPr>
          <p:cNvPr id="9" name="Freccia in giù 8"/>
          <p:cNvSpPr/>
          <p:nvPr/>
        </p:nvSpPr>
        <p:spPr>
          <a:xfrm>
            <a:off x="1984664" y="2675271"/>
            <a:ext cx="685800" cy="454968"/>
          </a:xfrm>
          <a:prstGeom prst="downArrow">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10" name="Freccia in giù 9"/>
          <p:cNvSpPr/>
          <p:nvPr/>
        </p:nvSpPr>
        <p:spPr>
          <a:xfrm>
            <a:off x="1984664" y="3750115"/>
            <a:ext cx="685800" cy="454968"/>
          </a:xfrm>
          <a:prstGeom prst="downArrow">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11" name="Freccia in giù 10"/>
          <p:cNvSpPr/>
          <p:nvPr/>
        </p:nvSpPr>
        <p:spPr>
          <a:xfrm>
            <a:off x="1984664" y="4819148"/>
            <a:ext cx="685800" cy="454968"/>
          </a:xfrm>
          <a:prstGeom prst="downArrow">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cxnSp>
        <p:nvCxnSpPr>
          <p:cNvPr id="13" name="Connettore 2 12"/>
          <p:cNvCxnSpPr>
            <a:stCxn id="5" idx="3"/>
          </p:cNvCxnSpPr>
          <p:nvPr/>
        </p:nvCxnSpPr>
        <p:spPr>
          <a:xfrm flipV="1">
            <a:off x="3927764" y="2285999"/>
            <a:ext cx="117763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5105400" y="1778168"/>
            <a:ext cx="2971800" cy="1015663"/>
          </a:xfrm>
          <a:prstGeom prst="rect">
            <a:avLst/>
          </a:prstGeom>
          <a:noFill/>
        </p:spPr>
        <p:txBody>
          <a:bodyPr wrap="square" rtlCol="0">
            <a:spAutoFit/>
          </a:bodyPr>
          <a:lstStyle/>
          <a:p>
            <a:r>
              <a:rPr lang="it-IT" sz="2000" i="1" dirty="0" smtClean="0">
                <a:latin typeface="Arial Narrow" pitchFamily="34" charset="0"/>
              </a:rPr>
              <a:t>Allontanamento</a:t>
            </a:r>
          </a:p>
          <a:p>
            <a:r>
              <a:rPr lang="it-IT" sz="2000" i="1" dirty="0" smtClean="0">
                <a:latin typeface="Arial Narrow" pitchFamily="34" charset="0"/>
              </a:rPr>
              <a:t>Ricerca di conforto</a:t>
            </a:r>
          </a:p>
          <a:p>
            <a:r>
              <a:rPr lang="it-IT" sz="2000" i="1" dirty="0" smtClean="0">
                <a:latin typeface="Arial Narrow" pitchFamily="34" charset="0"/>
              </a:rPr>
              <a:t>Aggressività</a:t>
            </a:r>
            <a:endParaRPr lang="it-IT" sz="2000" i="1" dirty="0">
              <a:latin typeface="Arial Narrow" pitchFamily="34" charset="0"/>
            </a:endParaRPr>
          </a:p>
        </p:txBody>
      </p:sp>
      <p:cxnSp>
        <p:nvCxnSpPr>
          <p:cNvPr id="15" name="Connettore 2 14"/>
          <p:cNvCxnSpPr/>
          <p:nvPr/>
        </p:nvCxnSpPr>
        <p:spPr>
          <a:xfrm flipV="1">
            <a:off x="3927764" y="3350565"/>
            <a:ext cx="117763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CasellaDiTesto 15"/>
          <p:cNvSpPr txBox="1"/>
          <p:nvPr/>
        </p:nvSpPr>
        <p:spPr>
          <a:xfrm>
            <a:off x="5105400" y="2996623"/>
            <a:ext cx="2971800" cy="707886"/>
          </a:xfrm>
          <a:prstGeom prst="rect">
            <a:avLst/>
          </a:prstGeom>
          <a:noFill/>
        </p:spPr>
        <p:txBody>
          <a:bodyPr wrap="square" rtlCol="0">
            <a:spAutoFit/>
          </a:bodyPr>
          <a:lstStyle/>
          <a:p>
            <a:r>
              <a:rPr lang="it-IT" sz="2000" i="1" dirty="0" smtClean="0">
                <a:latin typeface="Arial Narrow" pitchFamily="34" charset="0"/>
              </a:rPr>
              <a:t>Primi tentativi inefficaci di recare conforto</a:t>
            </a:r>
            <a:endParaRPr lang="it-IT" sz="2000" i="1" dirty="0">
              <a:latin typeface="Arial Narrow" pitchFamily="34" charset="0"/>
            </a:endParaRPr>
          </a:p>
        </p:txBody>
      </p:sp>
      <p:cxnSp>
        <p:nvCxnSpPr>
          <p:cNvPr id="17" name="Connettore 2 16"/>
          <p:cNvCxnSpPr/>
          <p:nvPr/>
        </p:nvCxnSpPr>
        <p:spPr>
          <a:xfrm flipV="1">
            <a:off x="3913910" y="4419598"/>
            <a:ext cx="117763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5091546" y="4065655"/>
            <a:ext cx="2971800" cy="707886"/>
          </a:xfrm>
          <a:prstGeom prst="rect">
            <a:avLst/>
          </a:prstGeom>
          <a:noFill/>
        </p:spPr>
        <p:txBody>
          <a:bodyPr wrap="square" rtlCol="0">
            <a:spAutoFit/>
          </a:bodyPr>
          <a:lstStyle/>
          <a:p>
            <a:r>
              <a:rPr lang="it-IT" sz="2000" i="1" dirty="0" err="1" smtClean="0">
                <a:latin typeface="Arial Narrow" pitchFamily="34" charset="0"/>
              </a:rPr>
              <a:t>Role</a:t>
            </a:r>
            <a:r>
              <a:rPr lang="it-IT" sz="2000" i="1" dirty="0" smtClean="0">
                <a:latin typeface="Arial Narrow" pitchFamily="34" charset="0"/>
              </a:rPr>
              <a:t> </a:t>
            </a:r>
            <a:r>
              <a:rPr lang="it-IT" sz="2000" i="1" dirty="0" err="1" smtClean="0">
                <a:latin typeface="Arial Narrow" pitchFamily="34" charset="0"/>
              </a:rPr>
              <a:t>taking</a:t>
            </a:r>
            <a:r>
              <a:rPr lang="it-IT" sz="2000" i="1" dirty="0" smtClean="0">
                <a:latin typeface="Arial Narrow" pitchFamily="34" charset="0"/>
              </a:rPr>
              <a:t> e comportamenti altruistici funzionali</a:t>
            </a:r>
            <a:endParaRPr lang="it-IT" sz="2000" i="1" dirty="0">
              <a:latin typeface="Arial Narrow" pitchFamily="34" charset="0"/>
            </a:endParaRPr>
          </a:p>
        </p:txBody>
      </p:sp>
      <p:cxnSp>
        <p:nvCxnSpPr>
          <p:cNvPr id="19" name="Connettore 2 18"/>
          <p:cNvCxnSpPr/>
          <p:nvPr/>
        </p:nvCxnSpPr>
        <p:spPr>
          <a:xfrm flipV="1">
            <a:off x="3927764" y="5488631"/>
            <a:ext cx="117763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5105400" y="4980800"/>
            <a:ext cx="2971800" cy="1015663"/>
          </a:xfrm>
          <a:prstGeom prst="rect">
            <a:avLst/>
          </a:prstGeom>
          <a:noFill/>
        </p:spPr>
        <p:txBody>
          <a:bodyPr wrap="square" rtlCol="0">
            <a:spAutoFit/>
          </a:bodyPr>
          <a:lstStyle/>
          <a:p>
            <a:r>
              <a:rPr lang="it-IT" sz="2000" i="1" dirty="0" smtClean="0">
                <a:latin typeface="Arial Narrow" pitchFamily="34" charset="0"/>
              </a:rPr>
              <a:t>Capacità di riflettere su condizioni esistenziali non contingenti</a:t>
            </a:r>
            <a:endParaRPr lang="it-IT" sz="2000" i="1" dirty="0">
              <a:latin typeface="Arial Narrow" pitchFamily="34" charset="0"/>
            </a:endParaRPr>
          </a:p>
        </p:txBody>
      </p:sp>
    </p:spTree>
    <p:extLst>
      <p:ext uri="{BB962C8B-B14F-4D97-AF65-F5344CB8AC3E}">
        <p14:creationId xmlns:p14="http://schemas.microsoft.com/office/powerpoint/2010/main" val="44482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0-#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0-#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0-#ppt_w/2"/>
                                          </p:val>
                                        </p:tav>
                                        <p:tav tm="100000">
                                          <p:val>
                                            <p:strVal val="#ppt_x"/>
                                          </p:val>
                                        </p:tav>
                                      </p:tavLst>
                                    </p:anim>
                                    <p:anim calcmode="lin" valueType="num">
                                      <p:cBhvr additive="base">
                                        <p:cTn id="3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0-#ppt_w/2"/>
                                          </p:val>
                                        </p:tav>
                                        <p:tav tm="100000">
                                          <p:val>
                                            <p:strVal val="#ppt_x"/>
                                          </p:val>
                                        </p:tav>
                                      </p:tavLst>
                                    </p:anim>
                                    <p:anim calcmode="lin" valueType="num">
                                      <p:cBhvr additive="base">
                                        <p:cTn id="40" dur="500" fill="hold"/>
                                        <p:tgtEl>
                                          <p:spTgt spid="10"/>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0-#ppt_w/2"/>
                                          </p:val>
                                        </p:tav>
                                        <p:tav tm="100000">
                                          <p:val>
                                            <p:strVal val="#ppt_x"/>
                                          </p:val>
                                        </p:tav>
                                      </p:tavLst>
                                    </p:anim>
                                    <p:anim calcmode="lin" valueType="num">
                                      <p:cBhvr additive="base">
                                        <p:cTn id="44" dur="500" fill="hold"/>
                                        <p:tgtEl>
                                          <p:spTgt spid="7"/>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0-#ppt_w/2"/>
                                          </p:val>
                                        </p:tav>
                                        <p:tav tm="100000">
                                          <p:val>
                                            <p:strVal val="#ppt_x"/>
                                          </p:val>
                                        </p:tav>
                                      </p:tavLst>
                                    </p:anim>
                                    <p:anim calcmode="lin" valueType="num">
                                      <p:cBhvr additive="base">
                                        <p:cTn id="48" dur="500" fill="hold"/>
                                        <p:tgtEl>
                                          <p:spTgt spid="17"/>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0-#ppt_w/2"/>
                                          </p:val>
                                        </p:tav>
                                        <p:tav tm="100000">
                                          <p:val>
                                            <p:strVal val="#ppt_x"/>
                                          </p:val>
                                        </p:tav>
                                      </p:tavLst>
                                    </p:anim>
                                    <p:anim calcmode="lin" valueType="num">
                                      <p:cBhvr additive="base">
                                        <p:cTn id="52"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0-#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0-#ppt_w/2"/>
                                          </p:val>
                                        </p:tav>
                                        <p:tav tm="100000">
                                          <p:val>
                                            <p:strVal val="#ppt_x"/>
                                          </p:val>
                                        </p:tav>
                                      </p:tavLst>
                                    </p:anim>
                                    <p:anim calcmode="lin" valueType="num">
                                      <p:cBhvr additive="base">
                                        <p:cTn id="62" dur="500" fill="hold"/>
                                        <p:tgtEl>
                                          <p:spTgt spid="8"/>
                                        </p:tgtEl>
                                        <p:attrNameLst>
                                          <p:attrName>ppt_y</p:attrName>
                                        </p:attrNameLst>
                                      </p:cBhvr>
                                      <p:tavLst>
                                        <p:tav tm="0">
                                          <p:val>
                                            <p:strVal val="#ppt_y"/>
                                          </p:val>
                                        </p:tav>
                                        <p:tav tm="100000">
                                          <p:val>
                                            <p:strVal val="#ppt_y"/>
                                          </p:val>
                                        </p:tav>
                                      </p:tavLst>
                                    </p:anim>
                                  </p:childTnLst>
                                </p:cTn>
                              </p:par>
                              <p:par>
                                <p:cTn id="63" presetID="2" presetClass="entr" presetSubtype="8" fill="hold"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0-#ppt_w/2"/>
                                          </p:val>
                                        </p:tav>
                                        <p:tav tm="100000">
                                          <p:val>
                                            <p:strVal val="#ppt_x"/>
                                          </p:val>
                                        </p:tav>
                                      </p:tavLst>
                                    </p:anim>
                                    <p:anim calcmode="lin" valueType="num">
                                      <p:cBhvr additive="base">
                                        <p:cTn id="66" dur="500" fill="hold"/>
                                        <p:tgtEl>
                                          <p:spTgt spid="19"/>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0-#ppt_w/2"/>
                                          </p:val>
                                        </p:tav>
                                        <p:tav tm="100000">
                                          <p:val>
                                            <p:strVal val="#ppt_x"/>
                                          </p:val>
                                        </p:tav>
                                      </p:tavLst>
                                    </p:anim>
                                    <p:anim calcmode="lin" valueType="num">
                                      <p:cBhvr additive="base">
                                        <p:cTn id="70"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4" grpId="0"/>
      <p:bldP spid="16" grpId="0"/>
      <p:bldP spid="18" grpId="0"/>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8"/>
          <p:cNvSpPr txBox="1">
            <a:spLocks noChangeArrowheads="1"/>
          </p:cNvSpPr>
          <p:nvPr/>
        </p:nvSpPr>
        <p:spPr bwMode="auto">
          <a:xfrm>
            <a:off x="609600" y="8382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chemeClr val="accent2"/>
                </a:solidFill>
                <a:latin typeface="Arial Narrow" pitchFamily="34" charset="0"/>
                <a:cs typeface="Arial" charset="0"/>
              </a:rPr>
              <a:t>I </a:t>
            </a:r>
            <a:r>
              <a:rPr lang="it-IT" sz="4000" dirty="0" err="1" smtClean="0">
                <a:solidFill>
                  <a:schemeClr val="accent2"/>
                </a:solidFill>
                <a:latin typeface="Arial Narrow" pitchFamily="34" charset="0"/>
                <a:cs typeface="Arial" charset="0"/>
              </a:rPr>
              <a:t>bias</a:t>
            </a:r>
            <a:r>
              <a:rPr lang="it-IT" sz="4000" dirty="0" smtClean="0">
                <a:solidFill>
                  <a:schemeClr val="accent2"/>
                </a:solidFill>
                <a:latin typeface="Arial Narrow" pitchFamily="34" charset="0"/>
                <a:cs typeface="Arial" charset="0"/>
              </a:rPr>
              <a:t> empatici</a:t>
            </a:r>
            <a:endParaRPr lang="it-IT" sz="4000" dirty="0">
              <a:solidFill>
                <a:schemeClr val="accent2"/>
              </a:solidFill>
              <a:latin typeface="Arial Narrow" pitchFamily="34" charset="0"/>
              <a:cs typeface="Arial" charset="0"/>
            </a:endParaRPr>
          </a:p>
        </p:txBody>
      </p:sp>
      <p:sp>
        <p:nvSpPr>
          <p:cNvPr id="5" name="CasellaDiTesto 4"/>
          <p:cNvSpPr txBox="1"/>
          <p:nvPr/>
        </p:nvSpPr>
        <p:spPr>
          <a:xfrm>
            <a:off x="342900" y="1905000"/>
            <a:ext cx="4038600" cy="1938992"/>
          </a:xfrm>
          <a:prstGeom prst="rect">
            <a:avLst/>
          </a:prstGeom>
          <a:noFill/>
        </p:spPr>
        <p:txBody>
          <a:bodyPr wrap="square" rtlCol="0">
            <a:spAutoFit/>
          </a:bodyPr>
          <a:lstStyle/>
          <a:p>
            <a:pPr algn="just"/>
            <a:r>
              <a:rPr lang="it-IT" sz="2000" dirty="0" smtClean="0">
                <a:latin typeface="Arial Narrow" pitchFamily="34" charset="0"/>
              </a:rPr>
              <a:t>Mentre viaggio in macchina, lungo il margine della strada vedo una bambina da sola, ferita ad una gamba, che chiede aiuto. Fermandomi però perderò un opportunità di lavoro che mi permetterebbe di guadagnare 200 euro.</a:t>
            </a:r>
            <a:endParaRPr lang="it-IT" sz="2000" dirty="0">
              <a:latin typeface="Arial Narrow" pitchFamily="34" charset="0"/>
            </a:endParaRPr>
          </a:p>
        </p:txBody>
      </p:sp>
      <p:cxnSp>
        <p:nvCxnSpPr>
          <p:cNvPr id="7" name="Connettore 2 6"/>
          <p:cNvCxnSpPr/>
          <p:nvPr/>
        </p:nvCxnSpPr>
        <p:spPr>
          <a:xfrm>
            <a:off x="4381500" y="2874496"/>
            <a:ext cx="533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4914900" y="2366664"/>
            <a:ext cx="2362200" cy="1015663"/>
          </a:xfrm>
          <a:prstGeom prst="rect">
            <a:avLst/>
          </a:prstGeom>
          <a:noFill/>
        </p:spPr>
        <p:txBody>
          <a:bodyPr wrap="square" rtlCol="0">
            <a:spAutoFit/>
          </a:bodyPr>
          <a:lstStyle/>
          <a:p>
            <a:r>
              <a:rPr lang="it-IT" sz="2000" b="1" dirty="0" smtClean="0">
                <a:latin typeface="Arial Narrow" pitchFamily="34" charset="0"/>
              </a:rPr>
              <a:t>È moralmente lecito non fermarsi per aiutare la bambina?</a:t>
            </a:r>
            <a:endParaRPr lang="it-IT" sz="2000" b="1" dirty="0">
              <a:latin typeface="Arial Narrow" pitchFamily="34" charset="0"/>
            </a:endParaRPr>
          </a:p>
        </p:txBody>
      </p:sp>
      <p:sp>
        <p:nvSpPr>
          <p:cNvPr id="9" name="CasellaDiTesto 8"/>
          <p:cNvSpPr txBox="1"/>
          <p:nvPr/>
        </p:nvSpPr>
        <p:spPr>
          <a:xfrm>
            <a:off x="342900" y="4191000"/>
            <a:ext cx="4038600" cy="1323439"/>
          </a:xfrm>
          <a:prstGeom prst="rect">
            <a:avLst/>
          </a:prstGeom>
          <a:noFill/>
        </p:spPr>
        <p:txBody>
          <a:bodyPr wrap="square" rtlCol="0">
            <a:spAutoFit/>
          </a:bodyPr>
          <a:lstStyle/>
          <a:p>
            <a:pPr algn="just"/>
            <a:r>
              <a:rPr lang="it-IT" sz="2000" dirty="0" smtClean="0">
                <a:latin typeface="Arial Narrow" pitchFamily="34" charset="0"/>
              </a:rPr>
              <a:t>Ricevo un bollettino postale dell’Unicef per aiutare i bambini del Congo, con 25 euro garantirò il vaccino a 50 bambini salvandoli dalla malaria.</a:t>
            </a:r>
            <a:endParaRPr lang="it-IT" sz="2000" dirty="0">
              <a:latin typeface="Arial Narrow" pitchFamily="34" charset="0"/>
            </a:endParaRPr>
          </a:p>
        </p:txBody>
      </p:sp>
      <p:sp>
        <p:nvSpPr>
          <p:cNvPr id="11" name="CasellaDiTesto 10"/>
          <p:cNvSpPr txBox="1"/>
          <p:nvPr/>
        </p:nvSpPr>
        <p:spPr>
          <a:xfrm>
            <a:off x="4914900" y="4220526"/>
            <a:ext cx="2362200" cy="1323439"/>
          </a:xfrm>
          <a:prstGeom prst="rect">
            <a:avLst/>
          </a:prstGeom>
          <a:noFill/>
        </p:spPr>
        <p:txBody>
          <a:bodyPr wrap="square" rtlCol="0">
            <a:spAutoFit/>
          </a:bodyPr>
          <a:lstStyle/>
          <a:p>
            <a:r>
              <a:rPr lang="it-IT" sz="2000" b="1" dirty="0" smtClean="0">
                <a:latin typeface="Arial Narrow" pitchFamily="34" charset="0"/>
              </a:rPr>
              <a:t>È moralmente lecito non donare 25 euro per i bambini del Congo?</a:t>
            </a:r>
            <a:endParaRPr lang="it-IT" sz="2000" b="1" dirty="0">
              <a:latin typeface="Arial Narrow" pitchFamily="34" charset="0"/>
            </a:endParaRPr>
          </a:p>
        </p:txBody>
      </p:sp>
      <p:cxnSp>
        <p:nvCxnSpPr>
          <p:cNvPr id="13" name="Connettore 2 12"/>
          <p:cNvCxnSpPr/>
          <p:nvPr/>
        </p:nvCxnSpPr>
        <p:spPr>
          <a:xfrm>
            <a:off x="4381500" y="4852718"/>
            <a:ext cx="533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Parentesi graffa chiusa 13"/>
          <p:cNvSpPr/>
          <p:nvPr/>
        </p:nvSpPr>
        <p:spPr>
          <a:xfrm>
            <a:off x="6858000" y="2057400"/>
            <a:ext cx="457200" cy="3581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5" name="CasellaDiTesto 14"/>
          <p:cNvSpPr txBox="1"/>
          <p:nvPr/>
        </p:nvSpPr>
        <p:spPr>
          <a:xfrm>
            <a:off x="7356764" y="2566719"/>
            <a:ext cx="1787236" cy="2554545"/>
          </a:xfrm>
          <a:prstGeom prst="rect">
            <a:avLst/>
          </a:prstGeom>
          <a:solidFill>
            <a:srgbClr val="CC9900"/>
          </a:solidFill>
        </p:spPr>
        <p:txBody>
          <a:bodyPr wrap="square" rtlCol="0">
            <a:spAutoFit/>
          </a:bodyPr>
          <a:lstStyle/>
          <a:p>
            <a:r>
              <a:rPr lang="it-IT" sz="2000" dirty="0" smtClean="0">
                <a:latin typeface="Arial Narrow" pitchFamily="34" charset="0"/>
              </a:rPr>
              <a:t>Contatto diretto</a:t>
            </a:r>
          </a:p>
          <a:p>
            <a:r>
              <a:rPr lang="it-IT" sz="2000" dirty="0" smtClean="0">
                <a:latin typeface="Arial Narrow" pitchFamily="34" charset="0"/>
              </a:rPr>
              <a:t>In/out </a:t>
            </a:r>
            <a:r>
              <a:rPr lang="it-IT" sz="2000" dirty="0" err="1" smtClean="0">
                <a:latin typeface="Arial Narrow" pitchFamily="34" charset="0"/>
              </a:rPr>
              <a:t>group</a:t>
            </a:r>
            <a:endParaRPr lang="it-IT" sz="2000" dirty="0" smtClean="0">
              <a:latin typeface="Arial Narrow" pitchFamily="34" charset="0"/>
            </a:endParaRPr>
          </a:p>
          <a:p>
            <a:r>
              <a:rPr lang="it-IT" sz="2000" dirty="0" smtClean="0">
                <a:latin typeface="Arial Narrow" pitchFamily="34" charset="0"/>
              </a:rPr>
              <a:t>Vicinanza temporale aiuto-effetto</a:t>
            </a:r>
          </a:p>
          <a:p>
            <a:r>
              <a:rPr lang="it-IT" sz="2000" dirty="0" smtClean="0">
                <a:latin typeface="Arial Narrow" pitchFamily="34" charset="0"/>
              </a:rPr>
              <a:t>Distribuzione della responsabilità</a:t>
            </a:r>
            <a:endParaRPr lang="it-IT" sz="2000" dirty="0">
              <a:latin typeface="Arial Narrow" pitchFamily="34" charset="0"/>
            </a:endParaRPr>
          </a:p>
        </p:txBody>
      </p:sp>
    </p:spTree>
    <p:extLst>
      <p:ext uri="{BB962C8B-B14F-4D97-AF65-F5344CB8AC3E}">
        <p14:creationId xmlns:p14="http://schemas.microsoft.com/office/powerpoint/2010/main" val="410794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1" grpId="0"/>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914400"/>
            <a:ext cx="8153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a:defRPr sz="4000">
                <a:solidFill>
                  <a:schemeClr val="accent2"/>
                </a:solidFill>
                <a:latin typeface="Arial Narrow" pitchFamily="34" charset="0"/>
                <a:cs typeface="Arial" charset="0"/>
              </a:defRPr>
            </a:lvl1pPr>
          </a:lstStyle>
          <a:p>
            <a:r>
              <a:rPr lang="it-IT" dirty="0" smtClean="0"/>
              <a:t>La creazione di script morali</a:t>
            </a:r>
            <a:endParaRPr lang="it-IT" dirty="0"/>
          </a:p>
        </p:txBody>
      </p:sp>
      <p:sp>
        <p:nvSpPr>
          <p:cNvPr id="2" name="CasellaDiTesto 1"/>
          <p:cNvSpPr txBox="1"/>
          <p:nvPr/>
        </p:nvSpPr>
        <p:spPr>
          <a:xfrm>
            <a:off x="588818" y="3583633"/>
            <a:ext cx="205740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400" dirty="0" smtClean="0">
                <a:solidFill>
                  <a:schemeClr val="tx1"/>
                </a:solidFill>
                <a:latin typeface="Arial Narrow" pitchFamily="34" charset="0"/>
              </a:rPr>
              <a:t>Trasgressione</a:t>
            </a:r>
            <a:endParaRPr lang="it-IT" sz="2400" dirty="0">
              <a:solidFill>
                <a:schemeClr val="tx1"/>
              </a:solidFill>
              <a:latin typeface="Arial Narrow" pitchFamily="34" charset="0"/>
            </a:endParaRPr>
          </a:p>
        </p:txBody>
      </p:sp>
      <p:sp>
        <p:nvSpPr>
          <p:cNvPr id="10" name="Freccia a destra 9"/>
          <p:cNvSpPr/>
          <p:nvPr/>
        </p:nvSpPr>
        <p:spPr>
          <a:xfrm>
            <a:off x="2708563" y="3694353"/>
            <a:ext cx="533400" cy="230833"/>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sp>
        <p:nvSpPr>
          <p:cNvPr id="11" name="CasellaDiTesto 10"/>
          <p:cNvSpPr txBox="1"/>
          <p:nvPr/>
        </p:nvSpPr>
        <p:spPr>
          <a:xfrm>
            <a:off x="3394363" y="3398966"/>
            <a:ext cx="2057400" cy="830997"/>
          </a:xfrm>
          <a:prstGeom prst="rect">
            <a:avLst/>
          </a:prstGeom>
          <a:solidFill>
            <a:schemeClr val="accent2">
              <a:lumMod val="60000"/>
              <a:lumOff val="40000"/>
            </a:schemeClr>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400" dirty="0" smtClean="0">
                <a:solidFill>
                  <a:schemeClr val="tx1"/>
                </a:solidFill>
                <a:latin typeface="Arial Narrow" pitchFamily="34" charset="0"/>
              </a:rPr>
              <a:t>Empatia e senso di colpa</a:t>
            </a:r>
            <a:endParaRPr lang="it-IT" sz="2400" dirty="0">
              <a:solidFill>
                <a:schemeClr val="tx1"/>
              </a:solidFill>
              <a:latin typeface="Arial Narrow" pitchFamily="34" charset="0"/>
            </a:endParaRPr>
          </a:p>
        </p:txBody>
      </p:sp>
      <p:sp>
        <p:nvSpPr>
          <p:cNvPr id="12" name="Freccia a destra 11"/>
          <p:cNvSpPr/>
          <p:nvPr/>
        </p:nvSpPr>
        <p:spPr>
          <a:xfrm>
            <a:off x="5514109" y="3694352"/>
            <a:ext cx="533400" cy="230833"/>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sp>
        <p:nvSpPr>
          <p:cNvPr id="13" name="CasellaDiTesto 12"/>
          <p:cNvSpPr txBox="1"/>
          <p:nvPr/>
        </p:nvSpPr>
        <p:spPr>
          <a:xfrm>
            <a:off x="6151418" y="3214300"/>
            <a:ext cx="2590800" cy="1200329"/>
          </a:xfrm>
          <a:prstGeom prst="rect">
            <a:avLst/>
          </a:prstGeom>
          <a:solidFill>
            <a:srgbClr val="00CC66"/>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400" dirty="0" smtClean="0">
                <a:solidFill>
                  <a:schemeClr val="tx1"/>
                </a:solidFill>
                <a:latin typeface="Arial Narrow" pitchFamily="34" charset="0"/>
              </a:rPr>
              <a:t>Inibizione della condotta sregolata e atti riparativi</a:t>
            </a:r>
            <a:endParaRPr lang="it-IT" sz="2400" dirty="0">
              <a:solidFill>
                <a:schemeClr val="tx1"/>
              </a:solidFill>
              <a:latin typeface="Arial Narrow" pitchFamily="34" charset="0"/>
            </a:endParaRPr>
          </a:p>
        </p:txBody>
      </p:sp>
      <p:cxnSp>
        <p:nvCxnSpPr>
          <p:cNvPr id="15" name="Connettore 2 14"/>
          <p:cNvCxnSpPr/>
          <p:nvPr/>
        </p:nvCxnSpPr>
        <p:spPr>
          <a:xfrm>
            <a:off x="2708563" y="2641430"/>
            <a:ext cx="748145" cy="5728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flipH="1">
            <a:off x="5555672" y="2641430"/>
            <a:ext cx="748145" cy="5728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a:off x="4481945" y="2641430"/>
            <a:ext cx="0" cy="5728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952500" y="1933544"/>
            <a:ext cx="1756063" cy="707886"/>
          </a:xfrm>
          <a:prstGeom prst="rect">
            <a:avLst/>
          </a:prstGeom>
          <a:noFill/>
        </p:spPr>
        <p:txBody>
          <a:bodyPr wrap="square" rtlCol="0">
            <a:spAutoFit/>
          </a:bodyPr>
          <a:lstStyle/>
          <a:p>
            <a:pPr algn="ctr"/>
            <a:r>
              <a:rPr lang="it-IT" sz="2000" i="1" dirty="0" smtClean="0">
                <a:latin typeface="Arial Narrow" pitchFamily="34" charset="0"/>
              </a:rPr>
              <a:t>Capacità di decentramento</a:t>
            </a:r>
            <a:endParaRPr lang="it-IT" sz="2000" i="1" dirty="0">
              <a:latin typeface="Arial Narrow" pitchFamily="34" charset="0"/>
            </a:endParaRPr>
          </a:p>
        </p:txBody>
      </p:sp>
      <p:sp>
        <p:nvSpPr>
          <p:cNvPr id="20" name="CasellaDiTesto 19"/>
          <p:cNvSpPr txBox="1"/>
          <p:nvPr/>
        </p:nvSpPr>
        <p:spPr>
          <a:xfrm>
            <a:off x="3617767" y="1933544"/>
            <a:ext cx="1756063" cy="707886"/>
          </a:xfrm>
          <a:prstGeom prst="rect">
            <a:avLst/>
          </a:prstGeom>
          <a:noFill/>
        </p:spPr>
        <p:txBody>
          <a:bodyPr wrap="square" rtlCol="0">
            <a:spAutoFit/>
          </a:bodyPr>
          <a:lstStyle/>
          <a:p>
            <a:pPr algn="ctr"/>
            <a:r>
              <a:rPr lang="it-IT" sz="2000" i="1" dirty="0" smtClean="0">
                <a:latin typeface="Arial Narrow" pitchFamily="34" charset="0"/>
              </a:rPr>
              <a:t>Induzioni educative</a:t>
            </a:r>
            <a:endParaRPr lang="it-IT" sz="2000" i="1" dirty="0">
              <a:latin typeface="Arial Narrow" pitchFamily="34" charset="0"/>
            </a:endParaRPr>
          </a:p>
        </p:txBody>
      </p:sp>
      <p:sp>
        <p:nvSpPr>
          <p:cNvPr id="21" name="CasellaDiTesto 20"/>
          <p:cNvSpPr txBox="1"/>
          <p:nvPr/>
        </p:nvSpPr>
        <p:spPr>
          <a:xfrm>
            <a:off x="6303817" y="1933544"/>
            <a:ext cx="1756063" cy="707886"/>
          </a:xfrm>
          <a:prstGeom prst="rect">
            <a:avLst/>
          </a:prstGeom>
          <a:noFill/>
        </p:spPr>
        <p:txBody>
          <a:bodyPr wrap="square" rtlCol="0">
            <a:spAutoFit/>
          </a:bodyPr>
          <a:lstStyle/>
          <a:p>
            <a:pPr algn="ctr"/>
            <a:r>
              <a:rPr lang="it-IT" sz="2000" i="1" dirty="0" smtClean="0">
                <a:latin typeface="Arial Narrow" pitchFamily="34" charset="0"/>
              </a:rPr>
              <a:t>Pressione dei pari</a:t>
            </a:r>
            <a:endParaRPr lang="it-IT" sz="2000" i="1" dirty="0">
              <a:latin typeface="Arial Narrow" pitchFamily="34" charset="0"/>
            </a:endParaRPr>
          </a:p>
        </p:txBody>
      </p:sp>
      <p:sp>
        <p:nvSpPr>
          <p:cNvPr id="22" name="Freccia a destra 21"/>
          <p:cNvSpPr/>
          <p:nvPr/>
        </p:nvSpPr>
        <p:spPr>
          <a:xfrm rot="5400000">
            <a:off x="7180117" y="4654012"/>
            <a:ext cx="533400" cy="230833"/>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sp>
        <p:nvSpPr>
          <p:cNvPr id="23" name="CasellaDiTesto 22"/>
          <p:cNvSpPr txBox="1"/>
          <p:nvPr/>
        </p:nvSpPr>
        <p:spPr>
          <a:xfrm>
            <a:off x="6151418" y="5036129"/>
            <a:ext cx="2611582" cy="1200329"/>
          </a:xfrm>
          <a:prstGeom prst="rect">
            <a:avLst/>
          </a:prstGeom>
          <a:noFill/>
        </p:spPr>
        <p:txBody>
          <a:bodyPr wrap="square" rtlCol="0">
            <a:spAutoFit/>
          </a:bodyPr>
          <a:lstStyle/>
          <a:p>
            <a:pPr algn="ctr"/>
            <a:r>
              <a:rPr lang="it-IT" sz="2400" dirty="0" smtClean="0">
                <a:latin typeface="Arial Narrow" pitchFamily="34" charset="0"/>
              </a:rPr>
              <a:t>Creazione di </a:t>
            </a:r>
            <a:r>
              <a:rPr lang="it-IT" sz="2400" b="1" i="1" dirty="0" smtClean="0">
                <a:latin typeface="Arial Narrow" pitchFamily="34" charset="0"/>
              </a:rPr>
              <a:t>script di condotta morale </a:t>
            </a:r>
            <a:r>
              <a:rPr lang="it-IT" sz="2400" dirty="0" smtClean="0">
                <a:latin typeface="Arial Narrow" pitchFamily="34" charset="0"/>
              </a:rPr>
              <a:t>in memoria</a:t>
            </a:r>
            <a:endParaRPr lang="it-IT" sz="2400" dirty="0">
              <a:latin typeface="Arial Narrow" pitchFamily="34" charset="0"/>
            </a:endParaRPr>
          </a:p>
        </p:txBody>
      </p:sp>
    </p:spTree>
    <p:extLst>
      <p:ext uri="{BB962C8B-B14F-4D97-AF65-F5344CB8AC3E}">
        <p14:creationId xmlns:p14="http://schemas.microsoft.com/office/powerpoint/2010/main" val="355487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fill="hold"/>
                                        <p:tgtEl>
                                          <p:spTgt spid="21"/>
                                        </p:tgtEl>
                                        <p:attrNameLst>
                                          <p:attrName>ppt_x</p:attrName>
                                        </p:attrNameLst>
                                      </p:cBhvr>
                                      <p:tavLst>
                                        <p:tav tm="0">
                                          <p:val>
                                            <p:strVal val="#ppt_x"/>
                                          </p:val>
                                        </p:tav>
                                        <p:tav tm="100000">
                                          <p:val>
                                            <p:strVal val="#ppt_x"/>
                                          </p:val>
                                        </p:tav>
                                      </p:tavLst>
                                    </p:anim>
                                    <p:anim calcmode="lin" valueType="num">
                                      <p:cBhvr additive="base">
                                        <p:cTn id="40" dur="500" fill="hold"/>
                                        <p:tgtEl>
                                          <p:spTgt spid="21"/>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9" grpId="0"/>
      <p:bldP spid="20" grpId="0"/>
      <p:bldP spid="21" grpId="0"/>
      <p:bldP spid="22" grpId="0" animBg="1"/>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La capacità di predizione</a:t>
            </a:r>
            <a:endParaRPr lang="it-IT" dirty="0"/>
          </a:p>
        </p:txBody>
      </p:sp>
      <p:pic>
        <p:nvPicPr>
          <p:cNvPr id="1026" name="Picture 2" descr="http://upload.wikimedia.org/wikipedia/commons/thumb/3/3f/OFC.JPG/250px-OF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939636"/>
            <a:ext cx="3521847" cy="33528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p:cNvSpPr txBox="1"/>
          <p:nvPr/>
        </p:nvSpPr>
        <p:spPr>
          <a:xfrm>
            <a:off x="4572000" y="1905000"/>
            <a:ext cx="4267200" cy="1200329"/>
          </a:xfrm>
          <a:prstGeom prst="rect">
            <a:avLst/>
          </a:prstGeom>
          <a:solidFill>
            <a:srgbClr val="CC990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Predizione sugli altri</a:t>
            </a:r>
            <a:r>
              <a:rPr lang="it-IT" sz="2400" dirty="0" smtClean="0">
                <a:solidFill>
                  <a:sysClr val="windowText" lastClr="000000"/>
                </a:solidFill>
                <a:latin typeface="Arial Narrow" pitchFamily="34" charset="0"/>
              </a:rPr>
              <a:t>: capacità di rappresentarsi in via anticipata il dolore ed il benessere altrui</a:t>
            </a:r>
            <a:endParaRPr lang="it-IT" sz="2400" dirty="0">
              <a:solidFill>
                <a:sysClr val="windowText" lastClr="000000"/>
              </a:solidFill>
              <a:latin typeface="Arial Narrow" pitchFamily="34" charset="0"/>
            </a:endParaRPr>
          </a:p>
        </p:txBody>
      </p:sp>
      <p:sp>
        <p:nvSpPr>
          <p:cNvPr id="6" name="Freccia in giù 5"/>
          <p:cNvSpPr/>
          <p:nvPr/>
        </p:nvSpPr>
        <p:spPr>
          <a:xfrm>
            <a:off x="6286500" y="3276600"/>
            <a:ext cx="838200" cy="609600"/>
          </a:xfrm>
          <a:prstGeom prst="downArrow">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8" name="CasellaDiTesto 7"/>
          <p:cNvSpPr txBox="1"/>
          <p:nvPr/>
        </p:nvSpPr>
        <p:spPr>
          <a:xfrm>
            <a:off x="4876800" y="4057471"/>
            <a:ext cx="3657600" cy="1200329"/>
          </a:xfrm>
          <a:prstGeom prst="rect">
            <a:avLst/>
          </a:prstGeom>
          <a:noFill/>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it-IT" sz="2400" i="1" dirty="0" smtClean="0">
                <a:solidFill>
                  <a:sysClr val="windowText" lastClr="000000"/>
                </a:solidFill>
                <a:latin typeface="Arial Narrow" pitchFamily="34" charset="0"/>
              </a:rPr>
              <a:t>Scelta flessibile dell’azione più vantaggiosa per il benessere altrui</a:t>
            </a:r>
            <a:endParaRPr lang="it-IT" sz="2400" i="1" dirty="0">
              <a:solidFill>
                <a:sysClr val="windowText" lastClr="000000"/>
              </a:solidFill>
              <a:latin typeface="Arial Narrow" pitchFamily="34" charset="0"/>
            </a:endParaRPr>
          </a:p>
        </p:txBody>
      </p:sp>
    </p:spTree>
    <p:extLst>
      <p:ext uri="{BB962C8B-B14F-4D97-AF65-F5344CB8AC3E}">
        <p14:creationId xmlns:p14="http://schemas.microsoft.com/office/powerpoint/2010/main" val="47117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La capacità di predizione</a:t>
            </a:r>
            <a:endParaRPr lang="it-IT" dirty="0"/>
          </a:p>
        </p:txBody>
      </p:sp>
      <p:pic>
        <p:nvPicPr>
          <p:cNvPr id="1026" name="Picture 2" descr="http://upload.wikimedia.org/wikipedia/commons/thumb/3/3f/OFC.JPG/250px-OF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939636"/>
            <a:ext cx="3521847" cy="33528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p:cNvSpPr txBox="1"/>
          <p:nvPr/>
        </p:nvSpPr>
        <p:spPr>
          <a:xfrm>
            <a:off x="4572000" y="1905000"/>
            <a:ext cx="4267200" cy="1569660"/>
          </a:xfrm>
          <a:prstGeom prst="rect">
            <a:avLst/>
          </a:prstGeom>
          <a:solidFill>
            <a:srgbClr val="92D05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Predizione su di </a:t>
            </a:r>
            <a:r>
              <a:rPr lang="it-IT" sz="2400" b="1" dirty="0" err="1" smtClean="0">
                <a:solidFill>
                  <a:sysClr val="windowText" lastClr="000000"/>
                </a:solidFill>
                <a:latin typeface="Arial Narrow" pitchFamily="34" charset="0"/>
              </a:rPr>
              <a:t>sè</a:t>
            </a:r>
            <a:r>
              <a:rPr lang="it-IT" sz="2400" dirty="0" smtClean="0">
                <a:solidFill>
                  <a:sysClr val="windowText" lastClr="000000"/>
                </a:solidFill>
                <a:latin typeface="Arial Narrow" pitchFamily="34" charset="0"/>
              </a:rPr>
              <a:t>: capacità di rappresentarsi in via anticipata le emozioni connesse a possibili sanzioni o gratificazioni</a:t>
            </a:r>
            <a:endParaRPr lang="it-IT" sz="2400" dirty="0">
              <a:solidFill>
                <a:sysClr val="windowText" lastClr="000000"/>
              </a:solidFill>
              <a:latin typeface="Arial Narrow" pitchFamily="34" charset="0"/>
            </a:endParaRPr>
          </a:p>
        </p:txBody>
      </p:sp>
      <p:sp>
        <p:nvSpPr>
          <p:cNvPr id="6" name="Freccia in giù 5"/>
          <p:cNvSpPr/>
          <p:nvPr/>
        </p:nvSpPr>
        <p:spPr>
          <a:xfrm>
            <a:off x="6286500" y="3616036"/>
            <a:ext cx="838200" cy="609600"/>
          </a:xfrm>
          <a:prstGeom prst="downArrow">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8" name="CasellaDiTesto 7"/>
          <p:cNvSpPr txBox="1"/>
          <p:nvPr/>
        </p:nvSpPr>
        <p:spPr>
          <a:xfrm>
            <a:off x="4876800" y="4343400"/>
            <a:ext cx="3657600" cy="1200329"/>
          </a:xfrm>
          <a:prstGeom prst="rect">
            <a:avLst/>
          </a:prstGeom>
          <a:noFill/>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it-IT" sz="2400" i="1" dirty="0" smtClean="0">
                <a:solidFill>
                  <a:sysClr val="windowText" lastClr="000000"/>
                </a:solidFill>
                <a:latin typeface="Arial Narrow" pitchFamily="34" charset="0"/>
              </a:rPr>
              <a:t>Scelta flessibile dell’azione che massimizza le emozioni positive</a:t>
            </a:r>
            <a:endParaRPr lang="it-IT" sz="2400" i="1" dirty="0">
              <a:solidFill>
                <a:sysClr val="windowText" lastClr="000000"/>
              </a:solidFill>
              <a:latin typeface="Arial Narrow" pitchFamily="34" charset="0"/>
            </a:endParaRPr>
          </a:p>
        </p:txBody>
      </p:sp>
    </p:spTree>
    <p:extLst>
      <p:ext uri="{BB962C8B-B14F-4D97-AF65-F5344CB8AC3E}">
        <p14:creationId xmlns:p14="http://schemas.microsoft.com/office/powerpoint/2010/main" val="274192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914400"/>
            <a:ext cx="8153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a:defRPr sz="4000">
                <a:solidFill>
                  <a:schemeClr val="accent2"/>
                </a:solidFill>
                <a:latin typeface="Arial Narrow" pitchFamily="34" charset="0"/>
                <a:cs typeface="Arial" charset="0"/>
              </a:defRPr>
            </a:lvl1pPr>
          </a:lstStyle>
          <a:p>
            <a:r>
              <a:rPr lang="it-IT" dirty="0" smtClean="0"/>
              <a:t>L’emergere dei principi morali</a:t>
            </a:r>
            <a:endParaRPr lang="it-IT" dirty="0"/>
          </a:p>
        </p:txBody>
      </p:sp>
      <p:sp>
        <p:nvSpPr>
          <p:cNvPr id="12" name="Freccia a destra 11"/>
          <p:cNvSpPr/>
          <p:nvPr/>
        </p:nvSpPr>
        <p:spPr>
          <a:xfrm>
            <a:off x="2864427" y="3015407"/>
            <a:ext cx="533400" cy="230833"/>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sp>
        <p:nvSpPr>
          <p:cNvPr id="13" name="CasellaDiTesto 12"/>
          <p:cNvSpPr txBox="1"/>
          <p:nvPr/>
        </p:nvSpPr>
        <p:spPr>
          <a:xfrm>
            <a:off x="609600" y="3015407"/>
            <a:ext cx="2133600" cy="1200329"/>
          </a:xfrm>
          <a:prstGeom prst="rect">
            <a:avLst/>
          </a:prstGeom>
          <a:solidFill>
            <a:srgbClr val="00CC66"/>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400" dirty="0" smtClean="0">
                <a:solidFill>
                  <a:schemeClr val="tx1"/>
                </a:solidFill>
                <a:latin typeface="Arial Narrow" pitchFamily="34" charset="0"/>
              </a:rPr>
              <a:t>Attivazione di script morali memorizzati</a:t>
            </a:r>
            <a:endParaRPr lang="it-IT" sz="2400" dirty="0">
              <a:solidFill>
                <a:schemeClr val="tx1"/>
              </a:solidFill>
              <a:latin typeface="Arial Narrow" pitchFamily="34" charset="0"/>
            </a:endParaRPr>
          </a:p>
        </p:txBody>
      </p:sp>
      <p:sp>
        <p:nvSpPr>
          <p:cNvPr id="17" name="Freccia a destra 16"/>
          <p:cNvSpPr/>
          <p:nvPr/>
        </p:nvSpPr>
        <p:spPr>
          <a:xfrm>
            <a:off x="2864427" y="3984903"/>
            <a:ext cx="533400" cy="230833"/>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sp>
        <p:nvSpPr>
          <p:cNvPr id="24" name="CasellaDiTesto 23"/>
          <p:cNvSpPr txBox="1"/>
          <p:nvPr/>
        </p:nvSpPr>
        <p:spPr>
          <a:xfrm>
            <a:off x="3397827" y="2715324"/>
            <a:ext cx="2667000" cy="83099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it-IT" sz="2400" i="1" dirty="0" smtClean="0">
                <a:solidFill>
                  <a:schemeClr val="tx1"/>
                </a:solidFill>
                <a:latin typeface="Arial Narrow" pitchFamily="34" charset="0"/>
              </a:rPr>
              <a:t>Immaginazione anticipatoria/ipotetica</a:t>
            </a:r>
            <a:endParaRPr lang="it-IT" sz="2400" i="1" dirty="0">
              <a:solidFill>
                <a:schemeClr val="tx1"/>
              </a:solidFill>
              <a:latin typeface="Arial Narrow" pitchFamily="34" charset="0"/>
            </a:endParaRPr>
          </a:p>
        </p:txBody>
      </p:sp>
      <p:sp>
        <p:nvSpPr>
          <p:cNvPr id="25" name="CasellaDiTesto 24"/>
          <p:cNvSpPr txBox="1"/>
          <p:nvPr/>
        </p:nvSpPr>
        <p:spPr>
          <a:xfrm>
            <a:off x="3397827" y="3684820"/>
            <a:ext cx="2667000" cy="83099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it-IT" sz="2400" i="1" dirty="0" smtClean="0">
                <a:solidFill>
                  <a:schemeClr val="tx1"/>
                </a:solidFill>
                <a:latin typeface="Arial Narrow" pitchFamily="34" charset="0"/>
              </a:rPr>
              <a:t>Svincolo da sanzioni esterne</a:t>
            </a:r>
            <a:endParaRPr lang="it-IT" sz="2400" i="1" dirty="0">
              <a:solidFill>
                <a:schemeClr val="tx1"/>
              </a:solidFill>
              <a:latin typeface="Arial Narrow" pitchFamily="34" charset="0"/>
            </a:endParaRPr>
          </a:p>
        </p:txBody>
      </p:sp>
      <p:sp>
        <p:nvSpPr>
          <p:cNvPr id="26" name="Freccia a destra 25"/>
          <p:cNvSpPr/>
          <p:nvPr/>
        </p:nvSpPr>
        <p:spPr>
          <a:xfrm>
            <a:off x="6109854" y="3015407"/>
            <a:ext cx="533400" cy="230833"/>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sp>
        <p:nvSpPr>
          <p:cNvPr id="27" name="Freccia a destra 26"/>
          <p:cNvSpPr/>
          <p:nvPr/>
        </p:nvSpPr>
        <p:spPr>
          <a:xfrm>
            <a:off x="6109854" y="3984903"/>
            <a:ext cx="533400" cy="230833"/>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sp>
        <p:nvSpPr>
          <p:cNvPr id="28" name="CasellaDiTesto 27"/>
          <p:cNvSpPr txBox="1"/>
          <p:nvPr/>
        </p:nvSpPr>
        <p:spPr>
          <a:xfrm>
            <a:off x="6858000" y="3019360"/>
            <a:ext cx="2133600" cy="1200329"/>
          </a:xfrm>
          <a:prstGeom prst="rect">
            <a:avLst/>
          </a:prstGeom>
          <a:solidFill>
            <a:srgbClr val="00B0F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400" dirty="0" smtClean="0">
                <a:solidFill>
                  <a:schemeClr val="tx1"/>
                </a:solidFill>
                <a:latin typeface="Arial Narrow" pitchFamily="34" charset="0"/>
              </a:rPr>
              <a:t>Emergere di una </a:t>
            </a:r>
            <a:r>
              <a:rPr lang="it-IT" sz="2400" b="1" i="1" dirty="0" smtClean="0">
                <a:solidFill>
                  <a:schemeClr val="tx1"/>
                </a:solidFill>
                <a:latin typeface="Arial Narrow" pitchFamily="34" charset="0"/>
              </a:rPr>
              <a:t>struttura di principi morali</a:t>
            </a:r>
            <a:endParaRPr lang="it-IT" sz="2400" b="1" i="1" dirty="0">
              <a:solidFill>
                <a:schemeClr val="tx1"/>
              </a:solidFill>
              <a:latin typeface="Arial Narrow" pitchFamily="34" charset="0"/>
            </a:endParaRPr>
          </a:p>
        </p:txBody>
      </p:sp>
      <p:sp>
        <p:nvSpPr>
          <p:cNvPr id="3" name="Ovale 2"/>
          <p:cNvSpPr/>
          <p:nvPr/>
        </p:nvSpPr>
        <p:spPr>
          <a:xfrm>
            <a:off x="845126" y="3321259"/>
            <a:ext cx="907473" cy="5886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Ovale 28"/>
          <p:cNvSpPr/>
          <p:nvPr/>
        </p:nvSpPr>
        <p:spPr>
          <a:xfrm>
            <a:off x="6870121" y="3698208"/>
            <a:ext cx="1167247" cy="5886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6" name="Connettore 2 5"/>
          <p:cNvCxnSpPr>
            <a:stCxn id="3" idx="0"/>
          </p:cNvCxnSpPr>
          <p:nvPr/>
        </p:nvCxnSpPr>
        <p:spPr>
          <a:xfrm flipH="1" flipV="1">
            <a:off x="1298862" y="2514600"/>
            <a:ext cx="1" cy="80665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ttore 2 29"/>
          <p:cNvCxnSpPr/>
          <p:nvPr/>
        </p:nvCxnSpPr>
        <p:spPr>
          <a:xfrm flipH="1" flipV="1">
            <a:off x="7453744" y="2514600"/>
            <a:ext cx="2" cy="120998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232063" y="2052935"/>
            <a:ext cx="2133600" cy="461665"/>
          </a:xfrm>
          <a:prstGeom prst="rect">
            <a:avLst/>
          </a:prstGeom>
          <a:noFill/>
        </p:spPr>
        <p:txBody>
          <a:bodyPr wrap="square" rtlCol="0">
            <a:spAutoFit/>
          </a:bodyPr>
          <a:lstStyle/>
          <a:p>
            <a:pPr algn="ctr"/>
            <a:r>
              <a:rPr lang="it-IT" sz="2400" dirty="0" smtClean="0">
                <a:solidFill>
                  <a:srgbClr val="FF0000"/>
                </a:solidFill>
                <a:latin typeface="Arial Narrow" pitchFamily="34" charset="0"/>
              </a:rPr>
              <a:t>Contestualizzati</a:t>
            </a:r>
            <a:endParaRPr lang="it-IT" sz="2400" dirty="0">
              <a:solidFill>
                <a:srgbClr val="FF0000"/>
              </a:solidFill>
              <a:latin typeface="Arial Narrow" pitchFamily="34" charset="0"/>
            </a:endParaRPr>
          </a:p>
        </p:txBody>
      </p:sp>
      <p:sp>
        <p:nvSpPr>
          <p:cNvPr id="31" name="CasellaDiTesto 30"/>
          <p:cNvSpPr txBox="1"/>
          <p:nvPr/>
        </p:nvSpPr>
        <p:spPr>
          <a:xfrm>
            <a:off x="6260523" y="2052934"/>
            <a:ext cx="2386446" cy="461665"/>
          </a:xfrm>
          <a:prstGeom prst="rect">
            <a:avLst/>
          </a:prstGeom>
          <a:noFill/>
        </p:spPr>
        <p:txBody>
          <a:bodyPr wrap="square" rtlCol="0">
            <a:spAutoFit/>
          </a:bodyPr>
          <a:lstStyle/>
          <a:p>
            <a:pPr algn="ctr"/>
            <a:r>
              <a:rPr lang="it-IT" sz="2400" dirty="0" smtClean="0">
                <a:solidFill>
                  <a:srgbClr val="FF0000"/>
                </a:solidFill>
                <a:latin typeface="Arial Narrow" pitchFamily="34" charset="0"/>
              </a:rPr>
              <a:t>De-contestualizzati</a:t>
            </a:r>
            <a:endParaRPr lang="it-IT" sz="2400" dirty="0">
              <a:solidFill>
                <a:srgbClr val="FF0000"/>
              </a:solidFill>
              <a:latin typeface="Arial Narrow" pitchFamily="34" charset="0"/>
            </a:endParaRPr>
          </a:p>
        </p:txBody>
      </p:sp>
      <p:sp>
        <p:nvSpPr>
          <p:cNvPr id="32" name="Freccia a destra 31"/>
          <p:cNvSpPr/>
          <p:nvPr/>
        </p:nvSpPr>
        <p:spPr>
          <a:xfrm rot="5400000">
            <a:off x="7658099" y="4487343"/>
            <a:ext cx="533400" cy="230833"/>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sp>
        <p:nvSpPr>
          <p:cNvPr id="33" name="CasellaDiTesto 32"/>
          <p:cNvSpPr txBox="1"/>
          <p:nvPr/>
        </p:nvSpPr>
        <p:spPr>
          <a:xfrm>
            <a:off x="6857999" y="4953000"/>
            <a:ext cx="2133600" cy="120032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it-IT" sz="2400" dirty="0" smtClean="0">
                <a:solidFill>
                  <a:schemeClr val="tx1"/>
                </a:solidFill>
                <a:latin typeface="Arial Narrow" pitchFamily="34" charset="0"/>
              </a:rPr>
              <a:t>Inserimento all’interno di un </a:t>
            </a:r>
            <a:r>
              <a:rPr lang="it-IT" sz="2400" b="1" i="1" dirty="0" smtClean="0">
                <a:solidFill>
                  <a:schemeClr val="tx1"/>
                </a:solidFill>
                <a:latin typeface="Arial Narrow" pitchFamily="34" charset="0"/>
              </a:rPr>
              <a:t>Sé morale</a:t>
            </a:r>
            <a:endParaRPr lang="it-IT" sz="2400" b="1" i="1" dirty="0">
              <a:solidFill>
                <a:schemeClr val="tx1"/>
              </a:solidFill>
              <a:latin typeface="Arial Narrow" pitchFamily="34" charset="0"/>
            </a:endParaRPr>
          </a:p>
        </p:txBody>
      </p:sp>
    </p:spTree>
    <p:extLst>
      <p:ext uri="{BB962C8B-B14F-4D97-AF65-F5344CB8AC3E}">
        <p14:creationId xmlns:p14="http://schemas.microsoft.com/office/powerpoint/2010/main" val="135792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0-#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ppt_x"/>
                                          </p:val>
                                        </p:tav>
                                        <p:tav tm="100000">
                                          <p:val>
                                            <p:strVal val="#ppt_x"/>
                                          </p:val>
                                        </p:tav>
                                      </p:tavLst>
                                    </p:anim>
                                    <p:anim calcmode="lin" valueType="num">
                                      <p:cBhvr additive="base">
                                        <p:cTn id="41" dur="500" fill="hold"/>
                                        <p:tgtEl>
                                          <p:spTgt spid="8"/>
                                        </p:tgtEl>
                                        <p:attrNameLst>
                                          <p:attrName>ppt_y</p:attrName>
                                        </p:attrNameLst>
                                      </p:cBhvr>
                                      <p:tavLst>
                                        <p:tav tm="0">
                                          <p:val>
                                            <p:strVal val="0-#ppt_h/2"/>
                                          </p:val>
                                        </p:tav>
                                        <p:tav tm="100000">
                                          <p:val>
                                            <p:strVal val="#ppt_y"/>
                                          </p:val>
                                        </p:tav>
                                      </p:tavLst>
                                    </p:anim>
                                  </p:childTnLst>
                                </p:cTn>
                              </p:par>
                              <p:par>
                                <p:cTn id="42" presetID="2" presetClass="entr" presetSubtype="1"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additive="base">
                                        <p:cTn id="44" dur="500" fill="hold"/>
                                        <p:tgtEl>
                                          <p:spTgt spid="29"/>
                                        </p:tgtEl>
                                        <p:attrNameLst>
                                          <p:attrName>ppt_x</p:attrName>
                                        </p:attrNameLst>
                                      </p:cBhvr>
                                      <p:tavLst>
                                        <p:tav tm="0">
                                          <p:val>
                                            <p:strVal val="#ppt_x"/>
                                          </p:val>
                                        </p:tav>
                                        <p:tav tm="100000">
                                          <p:val>
                                            <p:strVal val="#ppt_x"/>
                                          </p:val>
                                        </p:tav>
                                      </p:tavLst>
                                    </p:anim>
                                    <p:anim calcmode="lin" valueType="num">
                                      <p:cBhvr additive="base">
                                        <p:cTn id="45" dur="500" fill="hold"/>
                                        <p:tgtEl>
                                          <p:spTgt spid="29"/>
                                        </p:tgtEl>
                                        <p:attrNameLst>
                                          <p:attrName>ppt_y</p:attrName>
                                        </p:attrNameLst>
                                      </p:cBhvr>
                                      <p:tavLst>
                                        <p:tav tm="0">
                                          <p:val>
                                            <p:strVal val="0-#ppt_h/2"/>
                                          </p:val>
                                        </p:tav>
                                        <p:tav tm="100000">
                                          <p:val>
                                            <p:strVal val="#ppt_y"/>
                                          </p:val>
                                        </p:tav>
                                      </p:tavLst>
                                    </p:anim>
                                  </p:childTnLst>
                                </p:cTn>
                              </p:par>
                              <p:par>
                                <p:cTn id="46" presetID="2" presetClass="entr" presetSubtype="1" fill="hold" nodeType="with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additive="base">
                                        <p:cTn id="48" dur="500" fill="hold"/>
                                        <p:tgtEl>
                                          <p:spTgt spid="30"/>
                                        </p:tgtEl>
                                        <p:attrNameLst>
                                          <p:attrName>ppt_x</p:attrName>
                                        </p:attrNameLst>
                                      </p:cBhvr>
                                      <p:tavLst>
                                        <p:tav tm="0">
                                          <p:val>
                                            <p:strVal val="#ppt_x"/>
                                          </p:val>
                                        </p:tav>
                                        <p:tav tm="100000">
                                          <p:val>
                                            <p:strVal val="#ppt_x"/>
                                          </p:val>
                                        </p:tav>
                                      </p:tavLst>
                                    </p:anim>
                                    <p:anim calcmode="lin" valueType="num">
                                      <p:cBhvr additive="base">
                                        <p:cTn id="49" dur="500" fill="hold"/>
                                        <p:tgtEl>
                                          <p:spTgt spid="30"/>
                                        </p:tgtEl>
                                        <p:attrNameLst>
                                          <p:attrName>ppt_y</p:attrName>
                                        </p:attrNameLst>
                                      </p:cBhvr>
                                      <p:tavLst>
                                        <p:tav tm="0">
                                          <p:val>
                                            <p:strVal val="0-#ppt_h/2"/>
                                          </p:val>
                                        </p:tav>
                                        <p:tav tm="100000">
                                          <p:val>
                                            <p:strVal val="#ppt_y"/>
                                          </p:val>
                                        </p:tav>
                                      </p:tavLst>
                                    </p:anim>
                                  </p:childTnLst>
                                </p:cTn>
                              </p:par>
                              <p:par>
                                <p:cTn id="50" presetID="2" presetClass="entr" presetSubtype="1"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additive="base">
                                        <p:cTn id="52" dur="500" fill="hold"/>
                                        <p:tgtEl>
                                          <p:spTgt spid="31"/>
                                        </p:tgtEl>
                                        <p:attrNameLst>
                                          <p:attrName>ppt_x</p:attrName>
                                        </p:attrNameLst>
                                      </p:cBhvr>
                                      <p:tavLst>
                                        <p:tav tm="0">
                                          <p:val>
                                            <p:strVal val="#ppt_x"/>
                                          </p:val>
                                        </p:tav>
                                        <p:tav tm="100000">
                                          <p:val>
                                            <p:strVal val="#ppt_x"/>
                                          </p:val>
                                        </p:tav>
                                      </p:tavLst>
                                    </p:anim>
                                    <p:anim calcmode="lin" valueType="num">
                                      <p:cBhvr additive="base">
                                        <p:cTn id="53" dur="500" fill="hold"/>
                                        <p:tgtEl>
                                          <p:spTgt spid="31"/>
                                        </p:tgtEl>
                                        <p:attrNameLst>
                                          <p:attrName>ppt_y</p:attrName>
                                        </p:attrNameLst>
                                      </p:cBhvr>
                                      <p:tavLst>
                                        <p:tav tm="0">
                                          <p:val>
                                            <p:strVal val="0-#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24" grpId="0"/>
      <p:bldP spid="25" grpId="0"/>
      <p:bldP spid="26" grpId="0" animBg="1"/>
      <p:bldP spid="27" grpId="0" animBg="1"/>
      <p:bldP spid="28" grpId="0" animBg="1"/>
      <p:bldP spid="3" grpId="0" animBg="1"/>
      <p:bldP spid="29" grpId="0" animBg="1"/>
      <p:bldP spid="8" grpId="0"/>
      <p:bldP spid="31" grpId="0"/>
      <p:bldP spid="32" grpId="0" animBg="1"/>
      <p:bldP spid="3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2514600" y="2362200"/>
            <a:ext cx="4267200" cy="2819400"/>
          </a:xfrm>
          <a:prstGeom prst="rect">
            <a:avLst/>
          </a:prstGeom>
        </p:spPr>
        <p:txBody>
          <a:bodyPr wrap="none" fromWordArt="1">
            <a:prstTxWarp prst="textPlain">
              <a:avLst>
                <a:gd name="adj" fmla="val 50000"/>
              </a:avLst>
            </a:prstTxWarp>
          </a:bodyPr>
          <a:lstStyle/>
          <a:p>
            <a:pPr algn="ctr"/>
            <a:r>
              <a:rPr lang="it-IT" sz="3600" kern="10" dirty="0" smtClean="0">
                <a:ln w="9525">
                  <a:solidFill>
                    <a:srgbClr val="000000"/>
                  </a:solidFill>
                  <a:round/>
                  <a:headEnd/>
                  <a:tailEnd/>
                </a:ln>
                <a:solidFill>
                  <a:srgbClr val="FFFFFF"/>
                </a:solidFill>
                <a:latin typeface="Arial Narrow"/>
              </a:rPr>
              <a:t>Cura</a:t>
            </a:r>
          </a:p>
          <a:p>
            <a:pPr algn="ctr"/>
            <a:r>
              <a:rPr lang="it-IT" sz="3600" kern="10" dirty="0" smtClean="0">
                <a:ln w="9525">
                  <a:solidFill>
                    <a:srgbClr val="000000"/>
                  </a:solidFill>
                  <a:round/>
                  <a:headEnd/>
                  <a:tailEnd/>
                </a:ln>
                <a:solidFill>
                  <a:srgbClr val="FFFFFF"/>
                </a:solidFill>
                <a:latin typeface="Arial Narrow"/>
              </a:rPr>
              <a:t>vs.</a:t>
            </a:r>
          </a:p>
          <a:p>
            <a:pPr algn="ctr"/>
            <a:r>
              <a:rPr lang="it-IT" sz="3600" kern="10" dirty="0" smtClean="0">
                <a:ln w="9525">
                  <a:solidFill>
                    <a:srgbClr val="000000"/>
                  </a:solidFill>
                  <a:round/>
                  <a:headEnd/>
                  <a:tailEnd/>
                </a:ln>
                <a:solidFill>
                  <a:srgbClr val="FFFFFF"/>
                </a:solidFill>
                <a:latin typeface="Arial Narrow"/>
              </a:rPr>
              <a:t>giustizia</a:t>
            </a:r>
          </a:p>
        </p:txBody>
      </p:sp>
    </p:spTree>
    <p:extLst>
      <p:ext uri="{BB962C8B-B14F-4D97-AF65-F5344CB8AC3E}">
        <p14:creationId xmlns:p14="http://schemas.microsoft.com/office/powerpoint/2010/main" val="582993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2514600" y="2362200"/>
            <a:ext cx="4267200" cy="2819400"/>
          </a:xfrm>
          <a:prstGeom prst="rect">
            <a:avLst/>
          </a:prstGeom>
        </p:spPr>
        <p:txBody>
          <a:bodyPr wrap="none" fromWordArt="1">
            <a:prstTxWarp prst="textPlain">
              <a:avLst>
                <a:gd name="adj" fmla="val 50000"/>
              </a:avLst>
            </a:prstTxWarp>
          </a:bodyPr>
          <a:lstStyle/>
          <a:p>
            <a:pPr algn="ctr"/>
            <a:r>
              <a:rPr lang="it-IT" sz="3600" kern="10" dirty="0" smtClean="0">
                <a:ln w="9525">
                  <a:solidFill>
                    <a:srgbClr val="000000"/>
                  </a:solidFill>
                  <a:round/>
                  <a:headEnd/>
                  <a:tailEnd/>
                </a:ln>
                <a:solidFill>
                  <a:srgbClr val="FFFFFF"/>
                </a:solidFill>
                <a:latin typeface="Arial Narrow"/>
              </a:rPr>
              <a:t>Lo studio del</a:t>
            </a:r>
          </a:p>
          <a:p>
            <a:pPr algn="ctr"/>
            <a:r>
              <a:rPr lang="it-IT" sz="3600" kern="10" dirty="0">
                <a:ln w="9525">
                  <a:solidFill>
                    <a:srgbClr val="000000"/>
                  </a:solidFill>
                  <a:round/>
                  <a:headEnd/>
                  <a:tailEnd/>
                </a:ln>
                <a:solidFill>
                  <a:srgbClr val="FFFFFF"/>
                </a:solidFill>
                <a:latin typeface="Arial Narrow"/>
              </a:rPr>
              <a:t>c</a:t>
            </a:r>
            <a:r>
              <a:rPr lang="it-IT" sz="3600" kern="10" dirty="0" smtClean="0">
                <a:ln w="9525">
                  <a:solidFill>
                    <a:srgbClr val="000000"/>
                  </a:solidFill>
                  <a:round/>
                  <a:headEnd/>
                  <a:tailEnd/>
                </a:ln>
                <a:solidFill>
                  <a:srgbClr val="FFFFFF"/>
                </a:solidFill>
                <a:latin typeface="Arial Narrow"/>
              </a:rPr>
              <a:t>omportamento</a:t>
            </a:r>
          </a:p>
          <a:p>
            <a:pPr algn="ctr"/>
            <a:r>
              <a:rPr lang="it-IT" sz="3600" kern="10" dirty="0" smtClean="0">
                <a:ln w="9525">
                  <a:solidFill>
                    <a:srgbClr val="000000"/>
                  </a:solidFill>
                  <a:round/>
                  <a:headEnd/>
                  <a:tailEnd/>
                </a:ln>
                <a:solidFill>
                  <a:srgbClr val="FFFFFF"/>
                </a:solidFill>
                <a:latin typeface="Arial Narrow"/>
              </a:rPr>
              <a:t>morale</a:t>
            </a:r>
            <a:endParaRPr lang="it-IT" sz="3600" kern="10" dirty="0">
              <a:ln w="9525">
                <a:solidFill>
                  <a:srgbClr val="000000"/>
                </a:solidFill>
                <a:round/>
                <a:headEnd/>
                <a:tailEnd/>
              </a:ln>
              <a:solidFill>
                <a:srgbClr val="FFFFFF"/>
              </a:solidFill>
              <a:latin typeface="Arial Narrow"/>
            </a:endParaRPr>
          </a:p>
        </p:txBody>
      </p:sp>
    </p:spTree>
    <p:extLst>
      <p:ext uri="{BB962C8B-B14F-4D97-AF65-F5344CB8AC3E}">
        <p14:creationId xmlns:p14="http://schemas.microsoft.com/office/powerpoint/2010/main" val="2581058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Un dilemma fondamentale</a:t>
            </a:r>
            <a:endParaRPr lang="it-IT" dirty="0"/>
          </a:p>
        </p:txBody>
      </p:sp>
      <p:sp>
        <p:nvSpPr>
          <p:cNvPr id="5" name="CasellaDiTesto 4"/>
          <p:cNvSpPr txBox="1"/>
          <p:nvPr/>
        </p:nvSpPr>
        <p:spPr>
          <a:xfrm>
            <a:off x="1309253" y="1646328"/>
            <a:ext cx="6477000" cy="461665"/>
          </a:xfrm>
          <a:prstGeom prst="rect">
            <a:avLst/>
          </a:prstGeom>
          <a:noFill/>
        </p:spPr>
        <p:txBody>
          <a:bodyPr wrap="square" rtlCol="0">
            <a:spAutoFit/>
          </a:bodyPr>
          <a:lstStyle/>
          <a:p>
            <a:pPr algn="ctr"/>
            <a:r>
              <a:rPr lang="it-IT" sz="2400" u="sng" dirty="0" smtClean="0">
                <a:latin typeface="Arial Narrow" pitchFamily="34" charset="0"/>
              </a:rPr>
              <a:t>Il valore morale della ‘promessa’</a:t>
            </a:r>
            <a:endParaRPr lang="it-IT" sz="2400" u="sng" dirty="0">
              <a:latin typeface="Arial Narrow" pitchFamily="34" charset="0"/>
            </a:endParaRPr>
          </a:p>
        </p:txBody>
      </p:sp>
      <p:sp>
        <p:nvSpPr>
          <p:cNvPr id="6" name="CasellaDiTesto 5"/>
          <p:cNvSpPr txBox="1"/>
          <p:nvPr/>
        </p:nvSpPr>
        <p:spPr>
          <a:xfrm>
            <a:off x="623451" y="3609439"/>
            <a:ext cx="7162801" cy="1323439"/>
          </a:xfrm>
          <a:prstGeom prst="rect">
            <a:avLst/>
          </a:prstGeom>
          <a:solidFill>
            <a:srgbClr val="CC9900"/>
          </a:solidFill>
        </p:spPr>
        <p:txBody>
          <a:bodyPr wrap="square" rtlCol="0">
            <a:spAutoFit/>
          </a:bodyPr>
          <a:lstStyle/>
          <a:p>
            <a:pPr algn="just"/>
            <a:r>
              <a:rPr lang="it-IT" sz="2000" dirty="0" smtClean="0">
                <a:latin typeface="Arial Narrow" pitchFamily="34" charset="0"/>
              </a:rPr>
              <a:t>Maria dice a Francesca che le confiderà una cosa molto importante, ma la compagna dovrà promettere di mantenere il segreto. Francesca promette e viene a sapere il segreto di Maria: quest’ultima si collega in rete e si spoglia in </a:t>
            </a:r>
            <a:r>
              <a:rPr lang="it-IT" sz="2000" dirty="0" err="1" smtClean="0">
                <a:latin typeface="Arial Narrow" pitchFamily="34" charset="0"/>
              </a:rPr>
              <a:t>videochat</a:t>
            </a:r>
            <a:r>
              <a:rPr lang="it-IT" sz="2000" dirty="0" smtClean="0">
                <a:latin typeface="Arial Narrow" pitchFamily="34" charset="0"/>
              </a:rPr>
              <a:t> in cambio di ricariche di cellulare.</a:t>
            </a:r>
          </a:p>
        </p:txBody>
      </p:sp>
      <p:sp>
        <p:nvSpPr>
          <p:cNvPr id="7" name="CasellaDiTesto 6"/>
          <p:cNvSpPr txBox="1"/>
          <p:nvPr/>
        </p:nvSpPr>
        <p:spPr>
          <a:xfrm>
            <a:off x="616525" y="2121848"/>
            <a:ext cx="7162801" cy="1323439"/>
          </a:xfrm>
          <a:prstGeom prst="rect">
            <a:avLst/>
          </a:prstGeom>
          <a:solidFill>
            <a:srgbClr val="FF66FF"/>
          </a:solidFill>
        </p:spPr>
        <p:txBody>
          <a:bodyPr wrap="square" rtlCol="0">
            <a:spAutoFit/>
          </a:bodyPr>
          <a:lstStyle/>
          <a:p>
            <a:pPr algn="just"/>
            <a:r>
              <a:rPr lang="it-IT" sz="2000" dirty="0" smtClean="0">
                <a:latin typeface="Arial Narrow" pitchFamily="34" charset="0"/>
              </a:rPr>
              <a:t>Maria dice a Francesca che le confiderà una cosa molto importante, ma la compagna dovrà promettere di mantenere il segreto. Francesca promette e viene a sapere il segreto di Maria: quest’ultima ha avuto un bel voto nell’ultimo compito in classe perché ha copiato tutto da un’altra ragazzina.</a:t>
            </a:r>
          </a:p>
        </p:txBody>
      </p:sp>
      <p:sp>
        <p:nvSpPr>
          <p:cNvPr id="8" name="CasellaDiTesto 7"/>
          <p:cNvSpPr txBox="1"/>
          <p:nvPr/>
        </p:nvSpPr>
        <p:spPr>
          <a:xfrm>
            <a:off x="623451" y="5133439"/>
            <a:ext cx="7162801" cy="1323439"/>
          </a:xfrm>
          <a:prstGeom prst="rect">
            <a:avLst/>
          </a:prstGeom>
          <a:solidFill>
            <a:srgbClr val="92D050"/>
          </a:solidFill>
        </p:spPr>
        <p:txBody>
          <a:bodyPr wrap="square" rtlCol="0">
            <a:spAutoFit/>
          </a:bodyPr>
          <a:lstStyle/>
          <a:p>
            <a:pPr algn="just"/>
            <a:r>
              <a:rPr lang="it-IT" sz="2000" dirty="0" smtClean="0">
                <a:latin typeface="Arial Narrow" pitchFamily="34" charset="0"/>
              </a:rPr>
              <a:t>Maria dice a Francesca che le confiderà una cosa molto importante, ma la compagna dovrà promettere di mantenere il segreto. Francesca promette e viene a sapere il segreto di Maria: quest’ultima ha intenzione con alcune sue amiche di picchiare un’altra ragazzina della scuola.</a:t>
            </a:r>
          </a:p>
        </p:txBody>
      </p:sp>
      <p:sp>
        <p:nvSpPr>
          <p:cNvPr id="9" name="Parentesi graffa chiusa 8"/>
          <p:cNvSpPr/>
          <p:nvPr/>
        </p:nvSpPr>
        <p:spPr>
          <a:xfrm>
            <a:off x="7848600" y="2107993"/>
            <a:ext cx="304800" cy="434888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0" name="CasellaDiTesto 9"/>
          <p:cNvSpPr txBox="1"/>
          <p:nvPr/>
        </p:nvSpPr>
        <p:spPr>
          <a:xfrm rot="16200000">
            <a:off x="5856106" y="4040325"/>
            <a:ext cx="5056257" cy="461665"/>
          </a:xfrm>
          <a:prstGeom prst="rect">
            <a:avLst/>
          </a:prstGeom>
          <a:noFill/>
        </p:spPr>
        <p:txBody>
          <a:bodyPr wrap="square" rtlCol="0">
            <a:spAutoFit/>
          </a:bodyPr>
          <a:lstStyle/>
          <a:p>
            <a:pPr algn="ctr"/>
            <a:r>
              <a:rPr lang="it-IT" sz="2400" dirty="0" smtClean="0">
                <a:latin typeface="Arial Narrow" pitchFamily="34" charset="0"/>
              </a:rPr>
              <a:t>Francesca deve rispettare la promessa?</a:t>
            </a:r>
            <a:endParaRPr lang="it-IT" sz="2400" dirty="0">
              <a:latin typeface="Arial Narrow" pitchFamily="34" charset="0"/>
            </a:endParaRPr>
          </a:p>
        </p:txBody>
      </p:sp>
    </p:spTree>
    <p:extLst>
      <p:ext uri="{BB962C8B-B14F-4D97-AF65-F5344CB8AC3E}">
        <p14:creationId xmlns:p14="http://schemas.microsoft.com/office/powerpoint/2010/main" val="45424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Etica della giustizia o della cura?</a:t>
            </a:r>
            <a:endParaRPr lang="it-IT" dirty="0"/>
          </a:p>
        </p:txBody>
      </p:sp>
      <p:sp>
        <p:nvSpPr>
          <p:cNvPr id="5" name="CasellaDiTesto 4"/>
          <p:cNvSpPr txBox="1"/>
          <p:nvPr/>
        </p:nvSpPr>
        <p:spPr>
          <a:xfrm>
            <a:off x="609600" y="1973997"/>
            <a:ext cx="4114800" cy="830997"/>
          </a:xfrm>
          <a:prstGeom prst="rect">
            <a:avLst/>
          </a:prstGeom>
          <a:noFill/>
        </p:spPr>
        <p:txBody>
          <a:bodyPr wrap="square" rtlCol="0">
            <a:spAutoFit/>
          </a:bodyPr>
          <a:lstStyle/>
          <a:p>
            <a:r>
              <a:rPr lang="it-IT" sz="2400" i="1" dirty="0" smtClean="0">
                <a:latin typeface="Arial Narrow" pitchFamily="34" charset="0"/>
              </a:rPr>
              <a:t>È lecito mentire per sottrarsi ad un compito?</a:t>
            </a:r>
          </a:p>
        </p:txBody>
      </p:sp>
      <p:sp>
        <p:nvSpPr>
          <p:cNvPr id="6" name="CasellaDiTesto 5"/>
          <p:cNvSpPr txBox="1"/>
          <p:nvPr/>
        </p:nvSpPr>
        <p:spPr>
          <a:xfrm>
            <a:off x="609600" y="3040797"/>
            <a:ext cx="4114800" cy="830997"/>
          </a:xfrm>
          <a:prstGeom prst="rect">
            <a:avLst/>
          </a:prstGeom>
          <a:noFill/>
        </p:spPr>
        <p:txBody>
          <a:bodyPr wrap="square" rtlCol="0">
            <a:spAutoFit/>
          </a:bodyPr>
          <a:lstStyle/>
          <a:p>
            <a:r>
              <a:rPr lang="it-IT" sz="2400" i="1" dirty="0" smtClean="0">
                <a:latin typeface="Arial Narrow" pitchFamily="34" charset="0"/>
              </a:rPr>
              <a:t>È lecito mentire per aiutare un compagno in difficoltà?</a:t>
            </a:r>
          </a:p>
        </p:txBody>
      </p:sp>
      <p:sp>
        <p:nvSpPr>
          <p:cNvPr id="8" name="CasellaDiTesto 7"/>
          <p:cNvSpPr txBox="1"/>
          <p:nvPr/>
        </p:nvSpPr>
        <p:spPr>
          <a:xfrm>
            <a:off x="609600" y="4107597"/>
            <a:ext cx="4114800" cy="830997"/>
          </a:xfrm>
          <a:prstGeom prst="rect">
            <a:avLst/>
          </a:prstGeom>
          <a:noFill/>
        </p:spPr>
        <p:txBody>
          <a:bodyPr wrap="square" rtlCol="0">
            <a:spAutoFit/>
          </a:bodyPr>
          <a:lstStyle/>
          <a:p>
            <a:r>
              <a:rPr lang="it-IT" sz="2400" i="1" dirty="0" smtClean="0">
                <a:latin typeface="Arial Narrow" pitchFamily="34" charset="0"/>
              </a:rPr>
              <a:t>È lecito colpire un compagno perché ci ha offeso?</a:t>
            </a:r>
          </a:p>
        </p:txBody>
      </p:sp>
      <p:sp>
        <p:nvSpPr>
          <p:cNvPr id="10" name="CasellaDiTesto 9"/>
          <p:cNvSpPr txBox="1"/>
          <p:nvPr/>
        </p:nvSpPr>
        <p:spPr>
          <a:xfrm>
            <a:off x="609600" y="5174397"/>
            <a:ext cx="4114800" cy="830997"/>
          </a:xfrm>
          <a:prstGeom prst="rect">
            <a:avLst/>
          </a:prstGeom>
          <a:noFill/>
        </p:spPr>
        <p:txBody>
          <a:bodyPr wrap="square" rtlCol="0">
            <a:spAutoFit/>
          </a:bodyPr>
          <a:lstStyle/>
          <a:p>
            <a:r>
              <a:rPr lang="it-IT" sz="2400" i="1" dirty="0" smtClean="0">
                <a:latin typeface="Arial Narrow" pitchFamily="34" charset="0"/>
              </a:rPr>
              <a:t>È lecito colpire un compagno per difendere un bambino più piccolo?</a:t>
            </a:r>
          </a:p>
        </p:txBody>
      </p:sp>
      <p:sp>
        <p:nvSpPr>
          <p:cNvPr id="11" name="CasellaDiTesto 10"/>
          <p:cNvSpPr txBox="1"/>
          <p:nvPr/>
        </p:nvSpPr>
        <p:spPr>
          <a:xfrm>
            <a:off x="5791200" y="3088368"/>
            <a:ext cx="2819400" cy="46166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it-IT" sz="2400" i="1" dirty="0" smtClean="0">
                <a:latin typeface="Arial Narrow" pitchFamily="34" charset="0"/>
              </a:rPr>
              <a:t>Etica della giustizia</a:t>
            </a:r>
          </a:p>
        </p:txBody>
      </p:sp>
      <p:sp>
        <p:nvSpPr>
          <p:cNvPr id="12" name="CasellaDiTesto 11"/>
          <p:cNvSpPr txBox="1"/>
          <p:nvPr/>
        </p:nvSpPr>
        <p:spPr>
          <a:xfrm>
            <a:off x="5784273" y="4107597"/>
            <a:ext cx="2819400" cy="461665"/>
          </a:xfrm>
          <a:prstGeom prst="rect">
            <a:avLst/>
          </a:prstGeom>
          <a:solidFill>
            <a:srgbClr val="0066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it-IT" sz="2400" i="1" dirty="0" smtClean="0">
                <a:latin typeface="Arial Narrow" pitchFamily="34" charset="0"/>
              </a:rPr>
              <a:t>Etica della cura</a:t>
            </a:r>
          </a:p>
        </p:txBody>
      </p:sp>
      <p:cxnSp>
        <p:nvCxnSpPr>
          <p:cNvPr id="3" name="Connettore 2 2"/>
          <p:cNvCxnSpPr>
            <a:stCxn id="5" idx="3"/>
          </p:cNvCxnSpPr>
          <p:nvPr/>
        </p:nvCxnSpPr>
        <p:spPr>
          <a:xfrm>
            <a:off x="4724400" y="2389496"/>
            <a:ext cx="1066800" cy="6988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a:stCxn id="6" idx="3"/>
          </p:cNvCxnSpPr>
          <p:nvPr/>
        </p:nvCxnSpPr>
        <p:spPr>
          <a:xfrm>
            <a:off x="4724400" y="3456296"/>
            <a:ext cx="1059873" cy="6513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a:stCxn id="8" idx="3"/>
          </p:cNvCxnSpPr>
          <p:nvPr/>
        </p:nvCxnSpPr>
        <p:spPr>
          <a:xfrm flipV="1">
            <a:off x="4724400" y="3550033"/>
            <a:ext cx="1059873" cy="9730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a:stCxn id="10" idx="3"/>
          </p:cNvCxnSpPr>
          <p:nvPr/>
        </p:nvCxnSpPr>
        <p:spPr>
          <a:xfrm flipV="1">
            <a:off x="4724400" y="4569262"/>
            <a:ext cx="1066800" cy="10206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ccia in giù 8"/>
          <p:cNvSpPr/>
          <p:nvPr/>
        </p:nvSpPr>
        <p:spPr>
          <a:xfrm>
            <a:off x="6785263" y="2514601"/>
            <a:ext cx="831273" cy="526196"/>
          </a:xfrm>
          <a:prstGeom prst="downArrow">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17" name="Freccia in giù 16"/>
          <p:cNvSpPr/>
          <p:nvPr/>
        </p:nvSpPr>
        <p:spPr>
          <a:xfrm flipV="1">
            <a:off x="6785263" y="4613427"/>
            <a:ext cx="831273" cy="526196"/>
          </a:xfrm>
          <a:prstGeom prst="downArrow">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18" name="CasellaDiTesto 17"/>
          <p:cNvSpPr txBox="1"/>
          <p:nvPr/>
        </p:nvSpPr>
        <p:spPr>
          <a:xfrm>
            <a:off x="5941868" y="1648416"/>
            <a:ext cx="2518064" cy="830997"/>
          </a:xfrm>
          <a:prstGeom prst="rect">
            <a:avLst/>
          </a:prstGeom>
          <a:noFill/>
        </p:spPr>
        <p:txBody>
          <a:bodyPr wrap="square" rtlCol="0">
            <a:spAutoFit/>
          </a:bodyPr>
          <a:lstStyle/>
          <a:p>
            <a:pPr algn="ctr"/>
            <a:r>
              <a:rPr lang="it-IT" sz="2400" b="1" dirty="0" smtClean="0">
                <a:latin typeface="Arial Narrow" pitchFamily="34" charset="0"/>
              </a:rPr>
              <a:t>Ragionamento morale</a:t>
            </a:r>
          </a:p>
        </p:txBody>
      </p:sp>
      <p:sp>
        <p:nvSpPr>
          <p:cNvPr id="19" name="CasellaDiTesto 18"/>
          <p:cNvSpPr txBox="1"/>
          <p:nvPr/>
        </p:nvSpPr>
        <p:spPr>
          <a:xfrm>
            <a:off x="5941868" y="5174397"/>
            <a:ext cx="2518064" cy="830997"/>
          </a:xfrm>
          <a:prstGeom prst="rect">
            <a:avLst/>
          </a:prstGeom>
          <a:noFill/>
        </p:spPr>
        <p:txBody>
          <a:bodyPr wrap="square" rtlCol="0">
            <a:spAutoFit/>
          </a:bodyPr>
          <a:lstStyle/>
          <a:p>
            <a:pPr algn="ctr"/>
            <a:r>
              <a:rPr lang="it-IT" sz="2400" b="1" dirty="0" smtClean="0">
                <a:latin typeface="Arial Narrow" pitchFamily="34" charset="0"/>
              </a:rPr>
              <a:t>Coinvolgimento empatico</a:t>
            </a:r>
          </a:p>
        </p:txBody>
      </p:sp>
    </p:spTree>
    <p:extLst>
      <p:ext uri="{BB962C8B-B14F-4D97-AF65-F5344CB8AC3E}">
        <p14:creationId xmlns:p14="http://schemas.microsoft.com/office/powerpoint/2010/main" val="219477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P spid="11" grpId="0" animBg="1"/>
      <p:bldP spid="12" grpId="0" animBg="1"/>
      <p:bldP spid="9" grpId="0" animBg="1"/>
      <p:bldP spid="17" grpId="0" animBg="1"/>
      <p:bldP spid="18"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Etica della giustizia o della cura?</a:t>
            </a:r>
            <a:endParaRPr lang="it-IT" dirty="0"/>
          </a:p>
        </p:txBody>
      </p:sp>
      <p:sp>
        <p:nvSpPr>
          <p:cNvPr id="5" name="CasellaDiTesto 4"/>
          <p:cNvSpPr txBox="1"/>
          <p:nvPr/>
        </p:nvSpPr>
        <p:spPr>
          <a:xfrm>
            <a:off x="1752600" y="1905000"/>
            <a:ext cx="6781800" cy="2677656"/>
          </a:xfrm>
          <a:prstGeom prst="rect">
            <a:avLst/>
          </a:prstGeom>
          <a:noFill/>
        </p:spPr>
        <p:txBody>
          <a:bodyPr wrap="square" rtlCol="0">
            <a:spAutoFit/>
          </a:bodyPr>
          <a:lstStyle/>
          <a:p>
            <a:pPr algn="ctr"/>
            <a:r>
              <a:rPr lang="it-IT" sz="2400" dirty="0" smtClean="0">
                <a:latin typeface="Arial Narrow" pitchFamily="34" charset="0"/>
              </a:rPr>
              <a:t>Cosa insegniamo ai bambini?</a:t>
            </a:r>
          </a:p>
          <a:p>
            <a:pPr algn="ctr"/>
            <a:endParaRPr lang="it-IT" sz="2400" dirty="0" smtClean="0">
              <a:latin typeface="Arial Narrow" pitchFamily="34" charset="0"/>
            </a:endParaRPr>
          </a:p>
          <a:p>
            <a:pPr algn="ctr"/>
            <a:r>
              <a:rPr lang="it-IT" sz="2400" i="1" dirty="0" smtClean="0">
                <a:latin typeface="Arial Narrow" pitchFamily="34" charset="0"/>
              </a:rPr>
              <a:t>«Bisogna sempre dire la verità» </a:t>
            </a:r>
            <a:r>
              <a:rPr lang="it-IT" sz="2400" dirty="0" smtClean="0">
                <a:latin typeface="Arial Narrow" pitchFamily="34" charset="0"/>
              </a:rPr>
              <a:t>oppure </a:t>
            </a:r>
            <a:r>
              <a:rPr lang="it-IT" sz="2400" i="1" dirty="0" smtClean="0">
                <a:latin typeface="Arial Narrow" pitchFamily="34" charset="0"/>
              </a:rPr>
              <a:t>«Bisogna dire la verità ma…»</a:t>
            </a:r>
          </a:p>
          <a:p>
            <a:pPr algn="ctr"/>
            <a:endParaRPr lang="it-IT" sz="2400" dirty="0">
              <a:latin typeface="Arial Narrow" pitchFamily="34" charset="0"/>
            </a:endParaRPr>
          </a:p>
          <a:p>
            <a:pPr algn="ctr"/>
            <a:r>
              <a:rPr lang="it-IT" sz="2400" i="1" dirty="0" smtClean="0">
                <a:latin typeface="Arial Narrow" pitchFamily="34" charset="0"/>
              </a:rPr>
              <a:t>«Non bisogna mai usare le mani»</a:t>
            </a:r>
            <a:r>
              <a:rPr lang="it-IT" sz="2400" dirty="0" smtClean="0">
                <a:latin typeface="Arial Narrow" pitchFamily="34" charset="0"/>
              </a:rPr>
              <a:t> oppure </a:t>
            </a:r>
            <a:r>
              <a:rPr lang="it-IT" sz="2400" i="1" dirty="0" smtClean="0">
                <a:latin typeface="Arial Narrow" pitchFamily="34" charset="0"/>
              </a:rPr>
              <a:t>«Non bisogna usare le mani ma…»</a:t>
            </a:r>
          </a:p>
        </p:txBody>
      </p:sp>
      <p:sp>
        <p:nvSpPr>
          <p:cNvPr id="6" name="Freccia circolare a destra 5"/>
          <p:cNvSpPr/>
          <p:nvPr/>
        </p:nvSpPr>
        <p:spPr>
          <a:xfrm>
            <a:off x="990600" y="3243828"/>
            <a:ext cx="533400" cy="216637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CasellaDiTesto 6"/>
          <p:cNvSpPr txBox="1"/>
          <p:nvPr/>
        </p:nvSpPr>
        <p:spPr>
          <a:xfrm>
            <a:off x="1752600" y="5029200"/>
            <a:ext cx="5181600" cy="461665"/>
          </a:xfrm>
          <a:prstGeom prst="rect">
            <a:avLst/>
          </a:prstGeom>
          <a:solidFill>
            <a:srgbClr val="92D050"/>
          </a:solidFill>
        </p:spPr>
        <p:txBody>
          <a:bodyPr wrap="square" rtlCol="0">
            <a:spAutoFit/>
          </a:bodyPr>
          <a:lstStyle/>
          <a:p>
            <a:r>
              <a:rPr lang="it-IT" sz="2400" dirty="0" smtClean="0">
                <a:latin typeface="Arial Narrow" pitchFamily="34" charset="0"/>
              </a:rPr>
              <a:t>Il ruolo delle ‘eccezioni’ in vista del bene.</a:t>
            </a:r>
            <a:endParaRPr lang="it-IT" sz="2400" dirty="0">
              <a:latin typeface="Arial Narrow" pitchFamily="34" charset="0"/>
            </a:endParaRPr>
          </a:p>
        </p:txBody>
      </p:sp>
      <p:sp>
        <p:nvSpPr>
          <p:cNvPr id="8" name="CasellaDiTesto 7"/>
          <p:cNvSpPr txBox="1"/>
          <p:nvPr/>
        </p:nvSpPr>
        <p:spPr>
          <a:xfrm>
            <a:off x="1759527" y="5610401"/>
            <a:ext cx="5181600" cy="461665"/>
          </a:xfrm>
          <a:prstGeom prst="rect">
            <a:avLst/>
          </a:prstGeom>
          <a:solidFill>
            <a:srgbClr val="92D050"/>
          </a:solidFill>
        </p:spPr>
        <p:txBody>
          <a:bodyPr wrap="square" rtlCol="0">
            <a:spAutoFit/>
          </a:bodyPr>
          <a:lstStyle/>
          <a:p>
            <a:r>
              <a:rPr lang="it-IT" sz="2400" i="1" dirty="0" smtClean="0">
                <a:latin typeface="Arial Narrow" pitchFamily="34" charset="0"/>
              </a:rPr>
              <a:t>Ma cosa è bene???</a:t>
            </a:r>
            <a:endParaRPr lang="it-IT" sz="2400" i="1" dirty="0">
              <a:latin typeface="Arial Narrow" pitchFamily="34" charset="0"/>
            </a:endParaRPr>
          </a:p>
        </p:txBody>
      </p:sp>
    </p:spTree>
    <p:extLst>
      <p:ext uri="{BB962C8B-B14F-4D97-AF65-F5344CB8AC3E}">
        <p14:creationId xmlns:p14="http://schemas.microsoft.com/office/powerpoint/2010/main" val="147463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germanhistorydocs.ghi-dc.org/images/Pruelgnder%20Lehrer_20009979%20%282%29%20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655" y="1717965"/>
            <a:ext cx="2687746" cy="331123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1.gstatic.com/images?q=tbn:ANd9GcQHNW_hFr40mcrzVUVLSd-qPX51ujuAPLZyuMjR4yimd0gAASBiXg"/>
          <p:cNvPicPr>
            <a:picLocks noChangeAspect="1" noChangeArrowheads="1"/>
          </p:cNvPicPr>
          <p:nvPr/>
        </p:nvPicPr>
        <p:blipFill rotWithShape="1">
          <a:blip r:embed="rId3">
            <a:extLst>
              <a:ext uri="{28A0092B-C50C-407E-A947-70E740481C1C}">
                <a14:useLocalDpi xmlns:a14="http://schemas.microsoft.com/office/drawing/2010/main" val="0"/>
              </a:ext>
            </a:extLst>
          </a:blip>
          <a:srcRect b="5621"/>
          <a:stretch/>
        </p:blipFill>
        <p:spPr bwMode="auto">
          <a:xfrm>
            <a:off x="2819400" y="2514600"/>
            <a:ext cx="2790825" cy="3532909"/>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Etica della giustizia o della cura?</a:t>
            </a:r>
            <a:endParaRPr lang="it-IT" dirty="0"/>
          </a:p>
        </p:txBody>
      </p:sp>
      <p:sp>
        <p:nvSpPr>
          <p:cNvPr id="4" name="CasellaDiTesto 3"/>
          <p:cNvSpPr txBox="1"/>
          <p:nvPr/>
        </p:nvSpPr>
        <p:spPr>
          <a:xfrm>
            <a:off x="2971800" y="1828800"/>
            <a:ext cx="5791200" cy="461665"/>
          </a:xfrm>
          <a:prstGeom prst="rect">
            <a:avLst/>
          </a:prstGeom>
          <a:noFill/>
        </p:spPr>
        <p:txBody>
          <a:bodyPr wrap="square" rtlCol="0">
            <a:spAutoFit/>
          </a:bodyPr>
          <a:lstStyle/>
          <a:p>
            <a:r>
              <a:rPr lang="it-IT" sz="2400" dirty="0" smtClean="0">
                <a:latin typeface="Arial Narrow" pitchFamily="34" charset="0"/>
              </a:rPr>
              <a:t>Perché non più le punizioni corporali a scuola?</a:t>
            </a:r>
            <a:endParaRPr lang="it-IT" sz="2400" dirty="0">
              <a:latin typeface="Arial Narrow" pitchFamily="34" charset="0"/>
            </a:endParaRPr>
          </a:p>
        </p:txBody>
      </p:sp>
      <p:sp>
        <p:nvSpPr>
          <p:cNvPr id="5" name="CasellaDiTesto 4"/>
          <p:cNvSpPr txBox="1"/>
          <p:nvPr/>
        </p:nvSpPr>
        <p:spPr>
          <a:xfrm>
            <a:off x="5610225" y="2696004"/>
            <a:ext cx="3305175" cy="3170099"/>
          </a:xfrm>
          <a:prstGeom prst="rect">
            <a:avLst/>
          </a:prstGeom>
          <a:noFill/>
        </p:spPr>
        <p:txBody>
          <a:bodyPr wrap="square" rtlCol="0">
            <a:spAutoFit/>
          </a:bodyPr>
          <a:lstStyle/>
          <a:p>
            <a:r>
              <a:rPr lang="it-IT" sz="2000" i="1" dirty="0" smtClean="0">
                <a:latin typeface="Arial Narrow" pitchFamily="34" charset="0"/>
              </a:rPr>
              <a:t>Principio empirico</a:t>
            </a:r>
            <a:r>
              <a:rPr lang="it-IT" sz="2000" dirty="0" smtClean="0">
                <a:latin typeface="Arial Narrow" pitchFamily="34" charset="0"/>
              </a:rPr>
              <a:t>: la punizione corporale è efficace?</a:t>
            </a:r>
          </a:p>
          <a:p>
            <a:endParaRPr lang="it-IT" sz="2000" i="1" dirty="0" smtClean="0">
              <a:latin typeface="Arial Narrow" pitchFamily="34" charset="0"/>
            </a:endParaRPr>
          </a:p>
          <a:p>
            <a:r>
              <a:rPr lang="it-IT" sz="2000" i="1" dirty="0" smtClean="0">
                <a:latin typeface="Arial Narrow" pitchFamily="34" charset="0"/>
              </a:rPr>
              <a:t>Principio dell’alternativa</a:t>
            </a:r>
            <a:r>
              <a:rPr lang="it-IT" sz="2000" dirty="0" smtClean="0">
                <a:latin typeface="Arial Narrow" pitchFamily="34" charset="0"/>
              </a:rPr>
              <a:t>: abbiamo alternative per raggiungere il medesimo obiettivo?</a:t>
            </a:r>
          </a:p>
          <a:p>
            <a:endParaRPr lang="it-IT" sz="2000" dirty="0">
              <a:latin typeface="Arial Narrow" pitchFamily="34" charset="0"/>
            </a:endParaRPr>
          </a:p>
          <a:p>
            <a:r>
              <a:rPr lang="it-IT" sz="2000" dirty="0" smtClean="0">
                <a:latin typeface="Arial Narrow" pitchFamily="34" charset="0"/>
              </a:rPr>
              <a:t> </a:t>
            </a:r>
            <a:r>
              <a:rPr lang="it-IT" sz="2000" i="1" dirty="0" smtClean="0">
                <a:latin typeface="Arial Narrow" pitchFamily="34" charset="0"/>
              </a:rPr>
              <a:t>Principio etico: </a:t>
            </a:r>
            <a:r>
              <a:rPr lang="it-IT" sz="2000" dirty="0" smtClean="0">
                <a:latin typeface="Arial Narrow" pitchFamily="34" charset="0"/>
              </a:rPr>
              <a:t>è moralmente lecito colpire chi è in una posizione subordinata?</a:t>
            </a:r>
            <a:endParaRPr lang="it-IT" sz="2000" i="1" dirty="0">
              <a:latin typeface="Arial Narrow" pitchFamily="34" charset="0"/>
            </a:endParaRPr>
          </a:p>
        </p:txBody>
      </p:sp>
    </p:spTree>
    <p:extLst>
      <p:ext uri="{BB962C8B-B14F-4D97-AF65-F5344CB8AC3E}">
        <p14:creationId xmlns:p14="http://schemas.microsoft.com/office/powerpoint/2010/main" val="309256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2514600" y="2362200"/>
            <a:ext cx="4267200" cy="2819400"/>
          </a:xfrm>
          <a:prstGeom prst="rect">
            <a:avLst/>
          </a:prstGeom>
        </p:spPr>
        <p:txBody>
          <a:bodyPr wrap="none" fromWordArt="1">
            <a:prstTxWarp prst="textPlain">
              <a:avLst>
                <a:gd name="adj" fmla="val 50000"/>
              </a:avLst>
            </a:prstTxWarp>
          </a:bodyPr>
          <a:lstStyle/>
          <a:p>
            <a:pPr algn="ctr"/>
            <a:r>
              <a:rPr lang="it-IT" sz="3600" kern="10" dirty="0" smtClean="0">
                <a:ln w="9525">
                  <a:solidFill>
                    <a:srgbClr val="000000"/>
                  </a:solidFill>
                  <a:round/>
                  <a:headEnd/>
                  <a:tailEnd/>
                </a:ln>
                <a:solidFill>
                  <a:srgbClr val="FFFFFF"/>
                </a:solidFill>
                <a:latin typeface="Arial Narrow"/>
              </a:rPr>
              <a:t>La condotta</a:t>
            </a:r>
          </a:p>
          <a:p>
            <a:pPr algn="ctr"/>
            <a:r>
              <a:rPr lang="it-IT" sz="3600" kern="10" dirty="0" smtClean="0">
                <a:ln w="9525">
                  <a:solidFill>
                    <a:srgbClr val="000000"/>
                  </a:solidFill>
                  <a:round/>
                  <a:headEnd/>
                  <a:tailEnd/>
                </a:ln>
                <a:solidFill>
                  <a:srgbClr val="FFFFFF"/>
                </a:solidFill>
                <a:latin typeface="Arial Narrow"/>
              </a:rPr>
              <a:t>morale</a:t>
            </a:r>
          </a:p>
          <a:p>
            <a:pPr algn="ctr"/>
            <a:r>
              <a:rPr lang="it-IT" sz="3600" kern="10" dirty="0" smtClean="0">
                <a:ln w="9525">
                  <a:solidFill>
                    <a:srgbClr val="000000"/>
                  </a:solidFill>
                  <a:round/>
                  <a:headEnd/>
                  <a:tailEnd/>
                </a:ln>
                <a:solidFill>
                  <a:srgbClr val="FFFFFF"/>
                </a:solidFill>
                <a:latin typeface="Arial Narrow"/>
              </a:rPr>
              <a:t>fondamentale</a:t>
            </a:r>
          </a:p>
        </p:txBody>
      </p:sp>
    </p:spTree>
    <p:extLst>
      <p:ext uri="{BB962C8B-B14F-4D97-AF65-F5344CB8AC3E}">
        <p14:creationId xmlns:p14="http://schemas.microsoft.com/office/powerpoint/2010/main" val="16978743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La condotta morale fondamentale</a:t>
            </a:r>
            <a:endParaRPr lang="it-IT" dirty="0"/>
          </a:p>
        </p:txBody>
      </p:sp>
      <p:sp>
        <p:nvSpPr>
          <p:cNvPr id="5" name="CasellaDiTesto 4"/>
          <p:cNvSpPr txBox="1"/>
          <p:nvPr/>
        </p:nvSpPr>
        <p:spPr>
          <a:xfrm>
            <a:off x="2590800" y="2133600"/>
            <a:ext cx="411480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400" dirty="0" smtClean="0">
                <a:solidFill>
                  <a:sysClr val="windowText" lastClr="000000"/>
                </a:solidFill>
                <a:latin typeface="Arial Narrow" pitchFamily="34" charset="0"/>
              </a:rPr>
              <a:t>Comparsa di un pensiero e di una condotta morale fondamentale</a:t>
            </a:r>
            <a:endParaRPr lang="it-IT" sz="2400" dirty="0">
              <a:solidFill>
                <a:sysClr val="windowText" lastClr="000000"/>
              </a:solidFill>
              <a:latin typeface="Arial Narrow" pitchFamily="34" charset="0"/>
            </a:endParaRPr>
          </a:p>
        </p:txBody>
      </p:sp>
      <p:cxnSp>
        <p:nvCxnSpPr>
          <p:cNvPr id="7" name="Connettore 1 6"/>
          <p:cNvCxnSpPr/>
          <p:nvPr/>
        </p:nvCxnSpPr>
        <p:spPr>
          <a:xfrm>
            <a:off x="4648200" y="2964597"/>
            <a:ext cx="0" cy="9216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flipH="1">
            <a:off x="3657600" y="3886200"/>
            <a:ext cx="990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4648200" y="3886200"/>
            <a:ext cx="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4648200" y="4800600"/>
            <a:ext cx="914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304800" y="3378368"/>
            <a:ext cx="3352800" cy="1015663"/>
          </a:xfrm>
          <a:prstGeom prst="rect">
            <a:avLst/>
          </a:prstGeom>
          <a:solidFill>
            <a:srgbClr val="CC990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000" i="1" dirty="0" smtClean="0">
                <a:solidFill>
                  <a:sysClr val="windowText" lastClr="000000"/>
                </a:solidFill>
                <a:latin typeface="Arial Narrow" pitchFamily="34" charset="0"/>
              </a:rPr>
              <a:t>Passaggio da comportamenti cooperativi a comportamenti </a:t>
            </a:r>
            <a:r>
              <a:rPr lang="it-IT" sz="2000" b="1" i="1" dirty="0" smtClean="0">
                <a:solidFill>
                  <a:sysClr val="windowText" lastClr="000000"/>
                </a:solidFill>
                <a:latin typeface="Arial Narrow" pitchFamily="34" charset="0"/>
              </a:rPr>
              <a:t>altruistici</a:t>
            </a:r>
            <a:endParaRPr lang="it-IT" sz="2000" b="1" i="1" dirty="0">
              <a:solidFill>
                <a:sysClr val="windowText" lastClr="000000"/>
              </a:solidFill>
              <a:latin typeface="Arial Narrow" pitchFamily="34" charset="0"/>
            </a:endParaRPr>
          </a:p>
        </p:txBody>
      </p:sp>
      <p:sp>
        <p:nvSpPr>
          <p:cNvPr id="15" name="CasellaDiTesto 14"/>
          <p:cNvSpPr txBox="1"/>
          <p:nvPr/>
        </p:nvSpPr>
        <p:spPr>
          <a:xfrm>
            <a:off x="5562600" y="4292768"/>
            <a:ext cx="3352800" cy="1015663"/>
          </a:xfrm>
          <a:prstGeom prst="rect">
            <a:avLst/>
          </a:prstGeom>
          <a:solidFill>
            <a:srgbClr val="92D05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000" i="1" dirty="0" smtClean="0">
                <a:solidFill>
                  <a:sysClr val="windowText" lastClr="000000"/>
                </a:solidFill>
                <a:latin typeface="Arial Narrow" pitchFamily="34" charset="0"/>
              </a:rPr>
              <a:t>Passaggio della cerchia dal gruppo ristretto (figli, parenti, ecc.) al gruppo </a:t>
            </a:r>
            <a:r>
              <a:rPr lang="it-IT" sz="2000" b="1" i="1" dirty="0" smtClean="0">
                <a:solidFill>
                  <a:sysClr val="windowText" lastClr="000000"/>
                </a:solidFill>
                <a:latin typeface="Arial Narrow" pitchFamily="34" charset="0"/>
              </a:rPr>
              <a:t>allargato</a:t>
            </a:r>
            <a:r>
              <a:rPr lang="it-IT" sz="2000" i="1" dirty="0" smtClean="0">
                <a:solidFill>
                  <a:sysClr val="windowText" lastClr="000000"/>
                </a:solidFill>
                <a:latin typeface="Arial Narrow" pitchFamily="34" charset="0"/>
              </a:rPr>
              <a:t>.</a:t>
            </a:r>
            <a:endParaRPr lang="it-IT" sz="2000" b="1" i="1" dirty="0">
              <a:solidFill>
                <a:sysClr val="windowText" lastClr="000000"/>
              </a:solidFill>
              <a:latin typeface="Arial Narrow" pitchFamily="34" charset="0"/>
            </a:endParaRPr>
          </a:p>
        </p:txBody>
      </p:sp>
    </p:spTree>
    <p:extLst>
      <p:ext uri="{BB962C8B-B14F-4D97-AF65-F5344CB8AC3E}">
        <p14:creationId xmlns:p14="http://schemas.microsoft.com/office/powerpoint/2010/main" val="387871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La condotta morale fondamentale</a:t>
            </a:r>
            <a:endParaRPr lang="it-IT" dirty="0"/>
          </a:p>
        </p:txBody>
      </p:sp>
      <p:sp>
        <p:nvSpPr>
          <p:cNvPr id="5" name="CasellaDiTesto 4"/>
          <p:cNvSpPr txBox="1"/>
          <p:nvPr/>
        </p:nvSpPr>
        <p:spPr>
          <a:xfrm>
            <a:off x="1385455" y="1981200"/>
            <a:ext cx="6324600" cy="2308324"/>
          </a:xfrm>
          <a:prstGeom prst="rect">
            <a:avLst/>
          </a:prstGeom>
          <a:solidFill>
            <a:srgbClr val="FF66FF"/>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just"/>
            <a:r>
              <a:rPr lang="it-IT" sz="2400" i="1" dirty="0" smtClean="0">
                <a:solidFill>
                  <a:sysClr val="windowText" lastClr="000000"/>
                </a:solidFill>
                <a:latin typeface="Arial Narrow" pitchFamily="34" charset="0"/>
              </a:rPr>
              <a:t>L’azione morale è una condotta improntata  a principi di altruismo, ossia finalizzata a promuovere il benessere altrui in assenza di un obbligo di ruolo o di un interesse personale immediato, e rivolto ad un ‘altro’ non legato necessariamente da vincoli biologici, di gruppo o di interessi.</a:t>
            </a:r>
            <a:endParaRPr lang="it-IT" sz="2400" i="1" dirty="0">
              <a:solidFill>
                <a:sysClr val="windowText" lastClr="000000"/>
              </a:solidFill>
              <a:latin typeface="Arial Narrow" pitchFamily="34" charset="0"/>
            </a:endParaRPr>
          </a:p>
        </p:txBody>
      </p:sp>
      <p:sp>
        <p:nvSpPr>
          <p:cNvPr id="2" name="Freccia circolare a destra 1"/>
          <p:cNvSpPr/>
          <p:nvPr/>
        </p:nvSpPr>
        <p:spPr>
          <a:xfrm>
            <a:off x="609600" y="3135362"/>
            <a:ext cx="533400" cy="22748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3" name="CasellaDiTesto 2"/>
          <p:cNvSpPr txBox="1"/>
          <p:nvPr/>
        </p:nvSpPr>
        <p:spPr>
          <a:xfrm>
            <a:off x="1385455" y="4953000"/>
            <a:ext cx="6324600" cy="830997"/>
          </a:xfrm>
          <a:prstGeom prst="rect">
            <a:avLst/>
          </a:prstGeom>
          <a:noFill/>
        </p:spPr>
        <p:txBody>
          <a:bodyPr wrap="square" rtlCol="0">
            <a:spAutoFit/>
          </a:bodyPr>
          <a:lstStyle/>
          <a:p>
            <a:r>
              <a:rPr lang="it-IT" sz="2400" dirty="0" smtClean="0">
                <a:latin typeface="Arial Narrow" pitchFamily="34" charset="0"/>
              </a:rPr>
              <a:t>Aumento delle opportunità di cooperazione ma anche dei possibili conflitti.</a:t>
            </a:r>
            <a:endParaRPr lang="it-IT" sz="2400" dirty="0">
              <a:latin typeface="Arial Narrow" pitchFamily="34" charset="0"/>
            </a:endParaRPr>
          </a:p>
        </p:txBody>
      </p:sp>
    </p:spTree>
    <p:extLst>
      <p:ext uri="{BB962C8B-B14F-4D97-AF65-F5344CB8AC3E}">
        <p14:creationId xmlns:p14="http://schemas.microsoft.com/office/powerpoint/2010/main" val="427811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La condotta morale fondamentale</a:t>
            </a:r>
            <a:endParaRPr lang="it-IT" dirty="0"/>
          </a:p>
        </p:txBody>
      </p:sp>
      <p:sp>
        <p:nvSpPr>
          <p:cNvPr id="5" name="CasellaDiTesto 4"/>
          <p:cNvSpPr txBox="1"/>
          <p:nvPr/>
        </p:nvSpPr>
        <p:spPr>
          <a:xfrm>
            <a:off x="914400" y="2286000"/>
            <a:ext cx="7010400" cy="2677656"/>
          </a:xfrm>
          <a:prstGeom prst="rect">
            <a:avLst/>
          </a:prstGeom>
          <a:noFill/>
        </p:spPr>
        <p:txBody>
          <a:bodyPr wrap="square" rtlCol="0">
            <a:spAutoFit/>
          </a:bodyPr>
          <a:lstStyle/>
          <a:p>
            <a:pPr algn="just"/>
            <a:r>
              <a:rPr lang="it-IT" sz="2400" dirty="0" smtClean="0">
                <a:latin typeface="Arial Narrow" pitchFamily="34" charset="0"/>
              </a:rPr>
              <a:t>Come dimostriamo l’assunto morale fondamentale?</a:t>
            </a:r>
          </a:p>
          <a:p>
            <a:pPr marL="914400" lvl="1" indent="-457200" algn="just">
              <a:buFont typeface="+mj-lt"/>
              <a:buAutoNum type="arabicPeriod"/>
            </a:pPr>
            <a:r>
              <a:rPr lang="it-IT" sz="2400" i="1" dirty="0" smtClean="0">
                <a:latin typeface="Arial Narrow" pitchFamily="34" charset="0"/>
              </a:rPr>
              <a:t>È così precoce da escludere l’influenza di esperienze d’apprendimento?</a:t>
            </a:r>
          </a:p>
          <a:p>
            <a:pPr marL="914400" lvl="1" indent="-457200" algn="just">
              <a:buFont typeface="+mj-lt"/>
              <a:buAutoNum type="arabicPeriod"/>
            </a:pPr>
            <a:r>
              <a:rPr lang="it-IT" sz="2400" i="1" dirty="0" smtClean="0">
                <a:latin typeface="Arial Narrow" pitchFamily="34" charset="0"/>
              </a:rPr>
              <a:t>È </a:t>
            </a:r>
            <a:r>
              <a:rPr lang="it-IT" sz="2400" i="1" dirty="0" smtClean="0">
                <a:latin typeface="Arial Narrow" pitchFamily="34" charset="0"/>
              </a:rPr>
              <a:t>insensibile nella sua insorgenza ad interventi educativi specifici e contingenti?</a:t>
            </a:r>
          </a:p>
          <a:p>
            <a:pPr marL="914400" lvl="1" indent="-457200" algn="just">
              <a:buFont typeface="+mj-lt"/>
              <a:buAutoNum type="arabicPeriod"/>
            </a:pPr>
            <a:r>
              <a:rPr lang="it-IT" sz="2400" i="1" dirty="0" smtClean="0">
                <a:latin typeface="Arial Narrow" pitchFamily="34" charset="0"/>
              </a:rPr>
              <a:t>È riconducibile a meccanismi neurofisiologici specifici</a:t>
            </a:r>
            <a:r>
              <a:rPr lang="it-IT" sz="2400" i="1" dirty="0" smtClean="0">
                <a:latin typeface="Arial Narrow" pitchFamily="34" charset="0"/>
              </a:rPr>
              <a:t>?</a:t>
            </a:r>
            <a:endParaRPr lang="it-IT" sz="2400" i="1" dirty="0" smtClean="0">
              <a:latin typeface="Arial Narrow" pitchFamily="34" charset="0"/>
            </a:endParaRPr>
          </a:p>
        </p:txBody>
      </p:sp>
    </p:spTree>
    <p:extLst>
      <p:ext uri="{BB962C8B-B14F-4D97-AF65-F5344CB8AC3E}">
        <p14:creationId xmlns:p14="http://schemas.microsoft.com/office/powerpoint/2010/main" val="18812462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La condotta morale fondamentale</a:t>
            </a:r>
            <a:endParaRPr lang="it-IT" dirty="0"/>
          </a:p>
        </p:txBody>
      </p:sp>
      <p:sp>
        <p:nvSpPr>
          <p:cNvPr id="5" name="CasellaDiTesto 4"/>
          <p:cNvSpPr txBox="1"/>
          <p:nvPr/>
        </p:nvSpPr>
        <p:spPr>
          <a:xfrm>
            <a:off x="914400" y="1828800"/>
            <a:ext cx="7162800" cy="830997"/>
          </a:xfrm>
          <a:prstGeom prst="rect">
            <a:avLst/>
          </a:prstGeom>
          <a:solidFill>
            <a:srgbClr val="92D050"/>
          </a:solidFill>
        </p:spPr>
        <p:txBody>
          <a:bodyPr wrap="square" rtlCol="0">
            <a:spAutoFit/>
          </a:bodyPr>
          <a:lstStyle/>
          <a:p>
            <a:pPr algn="ctr"/>
            <a:r>
              <a:rPr lang="it-IT" sz="2400" i="1" dirty="0" smtClean="0">
                <a:latin typeface="Arial Narrow" pitchFamily="34" charset="0"/>
              </a:rPr>
              <a:t>1. È così precoce da escludere l’influenza di esperienze d’apprendimento?</a:t>
            </a:r>
          </a:p>
        </p:txBody>
      </p:sp>
      <p:sp>
        <p:nvSpPr>
          <p:cNvPr id="2" name="CasellaDiTesto 1"/>
          <p:cNvSpPr txBox="1"/>
          <p:nvPr/>
        </p:nvSpPr>
        <p:spPr>
          <a:xfrm>
            <a:off x="914400" y="4155811"/>
            <a:ext cx="7162800" cy="830997"/>
          </a:xfrm>
          <a:prstGeom prst="rect">
            <a:avLst/>
          </a:prstGeom>
          <a:noFill/>
        </p:spPr>
        <p:txBody>
          <a:bodyPr wrap="square" rtlCol="0">
            <a:spAutoFit/>
          </a:bodyPr>
          <a:lstStyle/>
          <a:p>
            <a:pPr algn="just"/>
            <a:r>
              <a:rPr lang="it-IT" sz="2400" dirty="0" smtClean="0">
                <a:latin typeface="Arial Narrow" pitchFamily="34" charset="0"/>
              </a:rPr>
              <a:t>Dall’età di 12 mesi i bambini sono capaci di comportamenti altruistici out-</a:t>
            </a:r>
            <a:r>
              <a:rPr lang="it-IT" sz="2400" dirty="0" err="1" smtClean="0">
                <a:latin typeface="Arial Narrow" pitchFamily="34" charset="0"/>
              </a:rPr>
              <a:t>group</a:t>
            </a:r>
            <a:r>
              <a:rPr lang="it-IT" sz="2400" dirty="0" smtClean="0">
                <a:latin typeface="Arial Narrow" pitchFamily="34" charset="0"/>
              </a:rPr>
              <a:t>, anche in presenza di un costo personale.</a:t>
            </a:r>
            <a:endParaRPr lang="it-IT" sz="2400" dirty="0">
              <a:latin typeface="Arial Narrow" pitchFamily="34" charset="0"/>
            </a:endParaRPr>
          </a:p>
        </p:txBody>
      </p:sp>
      <p:sp>
        <p:nvSpPr>
          <p:cNvPr id="3" name="Freccia circolare a destra 2"/>
          <p:cNvSpPr/>
          <p:nvPr/>
        </p:nvSpPr>
        <p:spPr>
          <a:xfrm>
            <a:off x="457200" y="4571308"/>
            <a:ext cx="304800" cy="112935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CasellaDiTesto 5"/>
          <p:cNvSpPr txBox="1"/>
          <p:nvPr/>
        </p:nvSpPr>
        <p:spPr>
          <a:xfrm>
            <a:off x="914400" y="5194695"/>
            <a:ext cx="7162800" cy="830997"/>
          </a:xfrm>
          <a:prstGeom prst="rect">
            <a:avLst/>
          </a:prstGeom>
          <a:noFill/>
        </p:spPr>
        <p:txBody>
          <a:bodyPr wrap="square" rtlCol="0">
            <a:spAutoFit/>
          </a:bodyPr>
          <a:lstStyle/>
          <a:p>
            <a:pPr algn="just"/>
            <a:r>
              <a:rPr lang="it-IT" sz="2400" b="1" i="1" dirty="0" smtClean="0">
                <a:latin typeface="Arial Narrow" pitchFamily="34" charset="0"/>
              </a:rPr>
              <a:t>Carattere universale e spontaneo della tendenza a condotte </a:t>
            </a:r>
            <a:r>
              <a:rPr lang="it-IT" sz="2400" b="1" i="1" dirty="0" err="1" smtClean="0">
                <a:latin typeface="Arial Narrow" pitchFamily="34" charset="0"/>
              </a:rPr>
              <a:t>prosociali</a:t>
            </a:r>
            <a:r>
              <a:rPr lang="it-IT" sz="2400" b="1" i="1" dirty="0" smtClean="0">
                <a:latin typeface="Arial Narrow" pitchFamily="34" charset="0"/>
              </a:rPr>
              <a:t>.</a:t>
            </a:r>
            <a:endParaRPr lang="it-IT" sz="2400" b="1" i="1" dirty="0">
              <a:latin typeface="Arial Narrow" pitchFamily="34" charset="0"/>
            </a:endParaRPr>
          </a:p>
        </p:txBody>
      </p:sp>
      <p:sp>
        <p:nvSpPr>
          <p:cNvPr id="7" name="CasellaDiTesto 6"/>
          <p:cNvSpPr txBox="1"/>
          <p:nvPr/>
        </p:nvSpPr>
        <p:spPr>
          <a:xfrm>
            <a:off x="914400" y="2669599"/>
            <a:ext cx="7162800" cy="1200329"/>
          </a:xfrm>
          <a:prstGeom prst="rect">
            <a:avLst/>
          </a:prstGeom>
          <a:noFill/>
        </p:spPr>
        <p:txBody>
          <a:bodyPr wrap="square" rtlCol="0">
            <a:spAutoFit/>
          </a:bodyPr>
          <a:lstStyle/>
          <a:p>
            <a:pPr marL="457200" indent="-457200" algn="ctr">
              <a:buAutoNum type="arabicPeriod"/>
            </a:pPr>
            <a:r>
              <a:rPr lang="it-IT" sz="2400" dirty="0" smtClean="0">
                <a:latin typeface="Arial Narrow" pitchFamily="34" charset="0"/>
              </a:rPr>
              <a:t>Prestare aiuto</a:t>
            </a:r>
          </a:p>
          <a:p>
            <a:pPr marL="457200" indent="-457200" algn="ctr">
              <a:buAutoNum type="arabicPeriod"/>
            </a:pPr>
            <a:r>
              <a:rPr lang="it-IT" sz="2400" dirty="0" smtClean="0">
                <a:latin typeface="Arial Narrow" pitchFamily="34" charset="0"/>
              </a:rPr>
              <a:t>Fornire informazioni</a:t>
            </a:r>
          </a:p>
          <a:p>
            <a:pPr marL="457200" indent="-457200" algn="ctr">
              <a:buAutoNum type="arabicPeriod"/>
            </a:pPr>
            <a:r>
              <a:rPr lang="it-IT" sz="2400" dirty="0" smtClean="0">
                <a:latin typeface="Arial Narrow" pitchFamily="34" charset="0"/>
              </a:rPr>
              <a:t>Condividere</a:t>
            </a:r>
            <a:endParaRPr lang="it-IT" sz="2400" dirty="0">
              <a:latin typeface="Arial Narrow" pitchFamily="34" charset="0"/>
            </a:endParaRPr>
          </a:p>
        </p:txBody>
      </p:sp>
    </p:spTree>
    <p:extLst>
      <p:ext uri="{BB962C8B-B14F-4D97-AF65-F5344CB8AC3E}">
        <p14:creationId xmlns:p14="http://schemas.microsoft.com/office/powerpoint/2010/main" val="68155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834" y="1932122"/>
            <a:ext cx="5133975" cy="2257425"/>
          </a:xfrm>
          <a:prstGeom prst="rect">
            <a:avLst/>
          </a:prstGeom>
        </p:spPr>
      </p:pic>
      <p:pic>
        <p:nvPicPr>
          <p:cNvPr id="1026" name="Picture 2" descr="http://t1.gstatic.com/images?q=tbn:ANd9GcQ9SPKaxMeM6Wx6fOCNBJJAS7BRjzV4m9jfdLfOyeR5Wx2oPAhK-A"/>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5167382" y="1828800"/>
            <a:ext cx="2921969" cy="41910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Connettore 2 4"/>
          <p:cNvCxnSpPr/>
          <p:nvPr/>
        </p:nvCxnSpPr>
        <p:spPr>
          <a:xfrm flipH="1">
            <a:off x="6248400" y="3429000"/>
            <a:ext cx="387076" cy="505495"/>
          </a:xfrm>
          <a:prstGeom prst="straightConnector1">
            <a:avLst/>
          </a:prstGeom>
          <a:ln>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CasellaDiTesto 5"/>
          <p:cNvSpPr txBox="1"/>
          <p:nvPr/>
        </p:nvSpPr>
        <p:spPr>
          <a:xfrm rot="18257806">
            <a:off x="5736583" y="3210369"/>
            <a:ext cx="879338" cy="461665"/>
          </a:xfrm>
          <a:prstGeom prst="rect">
            <a:avLst/>
          </a:prstGeom>
          <a:noFill/>
        </p:spPr>
        <p:txBody>
          <a:bodyPr wrap="square" rtlCol="0">
            <a:spAutoFit/>
          </a:bodyPr>
          <a:lstStyle/>
          <a:p>
            <a:pPr algn="ctr"/>
            <a:r>
              <a:rPr lang="it-IT" sz="2400" dirty="0" smtClean="0">
                <a:solidFill>
                  <a:schemeClr val="accent2"/>
                </a:solidFill>
                <a:latin typeface="Arial Narrow" pitchFamily="34" charset="0"/>
              </a:rPr>
              <a:t>20 cm</a:t>
            </a:r>
            <a:endParaRPr lang="it-IT" sz="2400" dirty="0">
              <a:solidFill>
                <a:schemeClr val="accent2"/>
              </a:solidFill>
              <a:latin typeface="Arial Narrow" pitchFamily="34" charset="0"/>
            </a:endParaRPr>
          </a:p>
        </p:txBody>
      </p:sp>
      <p:sp>
        <p:nvSpPr>
          <p:cNvPr id="7"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La condotta morale fondamentale</a:t>
            </a:r>
            <a:endParaRPr lang="it-IT" dirty="0"/>
          </a:p>
        </p:txBody>
      </p:sp>
    </p:spTree>
    <p:extLst>
      <p:ext uri="{BB962C8B-B14F-4D97-AF65-F5344CB8AC3E}">
        <p14:creationId xmlns:p14="http://schemas.microsoft.com/office/powerpoint/2010/main" val="312682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1000" fill="hold"/>
                                        <p:tgtEl>
                                          <p:spTgt spid="1026"/>
                                        </p:tgtEl>
                                        <p:attrNameLst>
                                          <p:attrName>ppt_w</p:attrName>
                                        </p:attrNameLst>
                                      </p:cBhvr>
                                      <p:tavLst>
                                        <p:tav tm="0">
                                          <p:val>
                                            <p:fltVal val="0"/>
                                          </p:val>
                                        </p:tav>
                                        <p:tav tm="100000">
                                          <p:val>
                                            <p:strVal val="#ppt_w"/>
                                          </p:val>
                                        </p:tav>
                                      </p:tavLst>
                                    </p:anim>
                                    <p:anim calcmode="lin" valueType="num">
                                      <p:cBhvr>
                                        <p:cTn id="14" dur="1000" fill="hold"/>
                                        <p:tgtEl>
                                          <p:spTgt spid="1026"/>
                                        </p:tgtEl>
                                        <p:attrNameLst>
                                          <p:attrName>ppt_h</p:attrName>
                                        </p:attrNameLst>
                                      </p:cBhvr>
                                      <p:tavLst>
                                        <p:tav tm="0">
                                          <p:val>
                                            <p:fltVal val="0"/>
                                          </p:val>
                                        </p:tav>
                                        <p:tav tm="100000">
                                          <p:val>
                                            <p:strVal val="#ppt_h"/>
                                          </p:val>
                                        </p:tav>
                                      </p:tavLst>
                                    </p:anim>
                                    <p:anim calcmode="lin" valueType="num">
                                      <p:cBhvr>
                                        <p:cTn id="15" dur="1000" fill="hold"/>
                                        <p:tgtEl>
                                          <p:spTgt spid="1026"/>
                                        </p:tgtEl>
                                        <p:attrNameLst>
                                          <p:attrName>style.rotation</p:attrName>
                                        </p:attrNameLst>
                                      </p:cBhvr>
                                      <p:tavLst>
                                        <p:tav tm="0">
                                          <p:val>
                                            <p:fltVal val="90"/>
                                          </p:val>
                                        </p:tav>
                                        <p:tav tm="100000">
                                          <p:val>
                                            <p:fltVal val="0"/>
                                          </p:val>
                                        </p:tav>
                                      </p:tavLst>
                                    </p:anim>
                                    <p:animEffect transition="in" filter="fade">
                                      <p:cBhvr>
                                        <p:cTn id="16" dur="1000"/>
                                        <p:tgtEl>
                                          <p:spTgt spid="1026"/>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09600" y="838200"/>
            <a:ext cx="8229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a:t>I primi studi sul pensiero </a:t>
            </a:r>
            <a:r>
              <a:rPr lang="it-IT" dirty="0" smtClean="0"/>
              <a:t>morale</a:t>
            </a:r>
            <a:endParaRPr lang="it-IT" dirty="0"/>
          </a:p>
        </p:txBody>
      </p:sp>
      <p:sp>
        <p:nvSpPr>
          <p:cNvPr id="2" name="CasellaDiTesto 1"/>
          <p:cNvSpPr txBox="1"/>
          <p:nvPr/>
        </p:nvSpPr>
        <p:spPr>
          <a:xfrm>
            <a:off x="990600" y="2313709"/>
            <a:ext cx="7010400"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defPPr>
              <a:defRPr lang="it-IT"/>
            </a:defPPr>
            <a:lvl1pPr algn="ctr">
              <a:defRPr sz="2400">
                <a:latin typeface="Arial Narrow"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it-IT" dirty="0">
                <a:solidFill>
                  <a:schemeClr val="tx1"/>
                </a:solidFill>
              </a:rPr>
              <a:t>Jean </a:t>
            </a:r>
            <a:r>
              <a:rPr lang="it-IT" dirty="0" err="1">
                <a:solidFill>
                  <a:schemeClr val="tx1"/>
                </a:solidFill>
              </a:rPr>
              <a:t>Piaget</a:t>
            </a:r>
            <a:r>
              <a:rPr lang="it-IT" dirty="0">
                <a:solidFill>
                  <a:schemeClr val="tx1"/>
                </a:solidFill>
              </a:rPr>
              <a:t> (1932) «Il giudizio morale nel fanciullo»</a:t>
            </a:r>
          </a:p>
        </p:txBody>
      </p:sp>
      <p:sp>
        <p:nvSpPr>
          <p:cNvPr id="3" name="CasellaDiTesto 2"/>
          <p:cNvSpPr txBox="1"/>
          <p:nvPr/>
        </p:nvSpPr>
        <p:spPr>
          <a:xfrm>
            <a:off x="990600" y="3657600"/>
            <a:ext cx="4343400" cy="1200329"/>
          </a:xfrm>
          <a:prstGeom prst="rect">
            <a:avLst/>
          </a:prstGeom>
          <a:noFill/>
        </p:spPr>
        <p:txBody>
          <a:bodyPr wrap="square" rtlCol="0">
            <a:spAutoFit/>
          </a:bodyPr>
          <a:lstStyle/>
          <a:p>
            <a:pPr marL="457200" indent="-457200">
              <a:buAutoNum type="arabicPeriod"/>
            </a:pPr>
            <a:r>
              <a:rPr lang="it-IT" sz="2400" dirty="0" smtClean="0">
                <a:latin typeface="Arial Narrow" pitchFamily="34" charset="0"/>
              </a:rPr>
              <a:t>Fase premorale</a:t>
            </a:r>
          </a:p>
          <a:p>
            <a:pPr marL="457200" indent="-457200">
              <a:buAutoNum type="arabicPeriod"/>
            </a:pPr>
            <a:r>
              <a:rPr lang="it-IT" sz="2400" dirty="0" smtClean="0">
                <a:latin typeface="Arial Narrow" pitchFamily="34" charset="0"/>
              </a:rPr>
              <a:t>Fase del realismo morale</a:t>
            </a:r>
          </a:p>
          <a:p>
            <a:pPr marL="457200" indent="-457200">
              <a:buAutoNum type="arabicPeriod"/>
            </a:pPr>
            <a:r>
              <a:rPr lang="it-IT" sz="2400" dirty="0" smtClean="0">
                <a:latin typeface="Arial Narrow" pitchFamily="34" charset="0"/>
              </a:rPr>
              <a:t>Fase del soggettivismo morale</a:t>
            </a:r>
            <a:endParaRPr lang="it-IT" sz="2400" dirty="0">
              <a:latin typeface="Arial Narrow" pitchFamily="34" charset="0"/>
            </a:endParaRPr>
          </a:p>
        </p:txBody>
      </p:sp>
      <p:sp>
        <p:nvSpPr>
          <p:cNvPr id="4" name="Parentesi graffa chiusa 3"/>
          <p:cNvSpPr/>
          <p:nvPr/>
        </p:nvSpPr>
        <p:spPr>
          <a:xfrm>
            <a:off x="5299364" y="3571964"/>
            <a:ext cx="838200" cy="1371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CasellaDiTesto 8"/>
          <p:cNvSpPr txBox="1"/>
          <p:nvPr/>
        </p:nvSpPr>
        <p:spPr>
          <a:xfrm>
            <a:off x="6366164" y="3749932"/>
            <a:ext cx="2438400" cy="1015663"/>
          </a:xfrm>
          <a:prstGeom prst="rect">
            <a:avLst/>
          </a:prstGeom>
          <a:noFill/>
        </p:spPr>
        <p:txBody>
          <a:bodyPr wrap="square" rtlCol="0">
            <a:spAutoFit/>
          </a:bodyPr>
          <a:lstStyle/>
          <a:p>
            <a:r>
              <a:rPr lang="it-IT" sz="2000" i="1" dirty="0" smtClean="0">
                <a:latin typeface="Arial Narrow" pitchFamily="34" charset="0"/>
              </a:rPr>
              <a:t>Visione stadiale e universalistica del ragionamento morale</a:t>
            </a:r>
            <a:endParaRPr lang="it-IT" sz="2000" i="1" dirty="0">
              <a:latin typeface="Arial Narrow" pitchFamily="34" charset="0"/>
            </a:endParaRPr>
          </a:p>
        </p:txBody>
      </p:sp>
    </p:spTree>
    <p:extLst>
      <p:ext uri="{BB962C8B-B14F-4D97-AF65-F5344CB8AC3E}">
        <p14:creationId xmlns:p14="http://schemas.microsoft.com/office/powerpoint/2010/main" val="232411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La condotta morale fondamentale</a:t>
            </a:r>
            <a:endParaRPr lang="it-IT" dirty="0"/>
          </a:p>
        </p:txBody>
      </p:sp>
      <p:sp>
        <p:nvSpPr>
          <p:cNvPr id="5" name="CasellaDiTesto 4"/>
          <p:cNvSpPr txBox="1"/>
          <p:nvPr/>
        </p:nvSpPr>
        <p:spPr>
          <a:xfrm>
            <a:off x="914400" y="1828800"/>
            <a:ext cx="7010400" cy="830997"/>
          </a:xfrm>
          <a:prstGeom prst="rect">
            <a:avLst/>
          </a:prstGeom>
          <a:solidFill>
            <a:srgbClr val="92D050"/>
          </a:solidFill>
        </p:spPr>
        <p:txBody>
          <a:bodyPr wrap="square" rtlCol="0">
            <a:spAutoFit/>
          </a:bodyPr>
          <a:lstStyle/>
          <a:p>
            <a:pPr algn="ctr"/>
            <a:r>
              <a:rPr lang="it-IT" sz="2400" i="1" dirty="0">
                <a:latin typeface="Arial Narrow" pitchFamily="34" charset="0"/>
              </a:rPr>
              <a:t>2</a:t>
            </a:r>
            <a:r>
              <a:rPr lang="it-IT" sz="2400" i="1" dirty="0" smtClean="0">
                <a:latin typeface="Arial Narrow" pitchFamily="34" charset="0"/>
              </a:rPr>
              <a:t>. </a:t>
            </a:r>
            <a:r>
              <a:rPr lang="it-IT" sz="2400" i="1" dirty="0" smtClean="0">
                <a:latin typeface="Arial Narrow" pitchFamily="34" charset="0"/>
              </a:rPr>
              <a:t>È insensibile nella sua insorgenza ad interventi educativi specifici e contingenti?</a:t>
            </a:r>
          </a:p>
        </p:txBody>
      </p:sp>
      <p:sp>
        <p:nvSpPr>
          <p:cNvPr id="2" name="CasellaDiTesto 1"/>
          <p:cNvSpPr txBox="1"/>
          <p:nvPr/>
        </p:nvSpPr>
        <p:spPr>
          <a:xfrm>
            <a:off x="1638300" y="2828557"/>
            <a:ext cx="5562600" cy="461665"/>
          </a:xfrm>
          <a:prstGeom prst="rect">
            <a:avLst/>
          </a:prstGeom>
          <a:noFill/>
        </p:spPr>
        <p:txBody>
          <a:bodyPr wrap="square" rtlCol="0">
            <a:spAutoFit/>
          </a:bodyPr>
          <a:lstStyle/>
          <a:p>
            <a:pPr algn="ctr"/>
            <a:r>
              <a:rPr lang="it-IT" sz="2400" u="sng" dirty="0" smtClean="0">
                <a:latin typeface="Arial Narrow" pitchFamily="34" charset="0"/>
              </a:rPr>
              <a:t>Studi su bambini 12-24 mesi</a:t>
            </a:r>
            <a:endParaRPr lang="it-IT" sz="2400" u="sng" dirty="0">
              <a:latin typeface="Arial Narrow" pitchFamily="34" charset="0"/>
            </a:endParaRPr>
          </a:p>
        </p:txBody>
      </p:sp>
      <p:sp>
        <p:nvSpPr>
          <p:cNvPr id="6" name="CasellaDiTesto 5"/>
          <p:cNvSpPr txBox="1"/>
          <p:nvPr/>
        </p:nvSpPr>
        <p:spPr>
          <a:xfrm>
            <a:off x="2800350" y="3429000"/>
            <a:ext cx="3238500" cy="707886"/>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000" i="1" dirty="0" smtClean="0">
                <a:solidFill>
                  <a:sysClr val="windowText" lastClr="000000"/>
                </a:solidFill>
                <a:latin typeface="Arial Narrow" pitchFamily="34" charset="0"/>
              </a:rPr>
              <a:t>Utilizzo di prescrizioni esplicite e di rinforzi</a:t>
            </a:r>
            <a:endParaRPr lang="it-IT" sz="2000" i="1" dirty="0">
              <a:solidFill>
                <a:sysClr val="windowText" lastClr="000000"/>
              </a:solidFill>
              <a:latin typeface="Arial Narrow" pitchFamily="34" charset="0"/>
            </a:endParaRPr>
          </a:p>
        </p:txBody>
      </p:sp>
      <p:cxnSp>
        <p:nvCxnSpPr>
          <p:cNvPr id="7" name="Connettore 2 6"/>
          <p:cNvCxnSpPr/>
          <p:nvPr/>
        </p:nvCxnSpPr>
        <p:spPr>
          <a:xfrm flipH="1">
            <a:off x="2209800" y="4143813"/>
            <a:ext cx="2209800" cy="5406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4419600" y="4143812"/>
            <a:ext cx="2209800" cy="5406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590550" y="4704922"/>
            <a:ext cx="3238500" cy="707886"/>
          </a:xfrm>
          <a:prstGeom prst="rect">
            <a:avLst/>
          </a:prstGeom>
          <a:noFill/>
          <a:ln>
            <a:noFill/>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000" b="1" i="1" dirty="0" smtClean="0">
                <a:solidFill>
                  <a:sysClr val="windowText" lastClr="000000"/>
                </a:solidFill>
                <a:latin typeface="Arial Narrow" pitchFamily="34" charset="0"/>
              </a:rPr>
              <a:t>Nell’immediato: </a:t>
            </a:r>
            <a:r>
              <a:rPr lang="it-IT" sz="2000" i="1" dirty="0" smtClean="0">
                <a:solidFill>
                  <a:sysClr val="windowText" lastClr="000000"/>
                </a:solidFill>
                <a:latin typeface="Arial Narrow" pitchFamily="34" charset="0"/>
              </a:rPr>
              <a:t>nessun effetto sui comportamenti </a:t>
            </a:r>
            <a:r>
              <a:rPr lang="it-IT" sz="2000" i="1" dirty="0" err="1" smtClean="0">
                <a:solidFill>
                  <a:sysClr val="windowText" lastClr="000000"/>
                </a:solidFill>
                <a:latin typeface="Arial Narrow" pitchFamily="34" charset="0"/>
              </a:rPr>
              <a:t>prosociali</a:t>
            </a:r>
            <a:endParaRPr lang="it-IT" sz="2000" i="1" dirty="0">
              <a:solidFill>
                <a:sysClr val="windowText" lastClr="000000"/>
              </a:solidFill>
              <a:latin typeface="Arial Narrow" pitchFamily="34" charset="0"/>
            </a:endParaRPr>
          </a:p>
        </p:txBody>
      </p:sp>
      <p:sp>
        <p:nvSpPr>
          <p:cNvPr id="10" name="CasellaDiTesto 9"/>
          <p:cNvSpPr txBox="1"/>
          <p:nvPr/>
        </p:nvSpPr>
        <p:spPr>
          <a:xfrm>
            <a:off x="5010150" y="4725336"/>
            <a:ext cx="3238500" cy="707886"/>
          </a:xfrm>
          <a:prstGeom prst="rect">
            <a:avLst/>
          </a:prstGeom>
          <a:noFill/>
          <a:ln>
            <a:noFill/>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it-IT" sz="2000" b="1" i="1" dirty="0" smtClean="0">
                <a:solidFill>
                  <a:sysClr val="windowText" lastClr="000000"/>
                </a:solidFill>
                <a:latin typeface="Arial Narrow" pitchFamily="34" charset="0"/>
              </a:rPr>
              <a:t>Nel lungo periodo: </a:t>
            </a:r>
            <a:r>
              <a:rPr lang="it-IT" sz="2000" i="1" dirty="0" smtClean="0">
                <a:solidFill>
                  <a:sysClr val="windowText" lastClr="000000"/>
                </a:solidFill>
                <a:latin typeface="Arial Narrow" pitchFamily="34" charset="0"/>
              </a:rPr>
              <a:t>riduzione dei comportamenti </a:t>
            </a:r>
            <a:r>
              <a:rPr lang="it-IT" sz="2000" i="1" dirty="0" err="1" smtClean="0">
                <a:solidFill>
                  <a:sysClr val="windowText" lastClr="000000"/>
                </a:solidFill>
                <a:latin typeface="Arial Narrow" pitchFamily="34" charset="0"/>
              </a:rPr>
              <a:t>prosociali</a:t>
            </a:r>
            <a:endParaRPr lang="it-IT" sz="2000" i="1" dirty="0">
              <a:solidFill>
                <a:sysClr val="windowText" lastClr="000000"/>
              </a:solidFill>
              <a:latin typeface="Arial Narrow" pitchFamily="34" charset="0"/>
            </a:endParaRPr>
          </a:p>
        </p:txBody>
      </p:sp>
      <p:sp>
        <p:nvSpPr>
          <p:cNvPr id="11" name="Parentesi graffa aperta 10"/>
          <p:cNvSpPr/>
          <p:nvPr/>
        </p:nvSpPr>
        <p:spPr>
          <a:xfrm rot="16200000">
            <a:off x="4126312" y="2048497"/>
            <a:ext cx="434178" cy="716279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 name="CasellaDiTesto 11"/>
          <p:cNvSpPr txBox="1"/>
          <p:nvPr/>
        </p:nvSpPr>
        <p:spPr>
          <a:xfrm>
            <a:off x="1562101" y="5881622"/>
            <a:ext cx="5562600" cy="707886"/>
          </a:xfrm>
          <a:prstGeom prst="rect">
            <a:avLst/>
          </a:prstGeom>
          <a:solidFill>
            <a:srgbClr val="CC9900"/>
          </a:solidFill>
        </p:spPr>
        <p:txBody>
          <a:bodyPr wrap="square" rtlCol="0">
            <a:spAutoFit/>
          </a:bodyPr>
          <a:lstStyle/>
          <a:p>
            <a:pPr algn="ctr"/>
            <a:r>
              <a:rPr lang="it-IT" sz="2000" dirty="0" smtClean="0">
                <a:latin typeface="Arial Narrow" pitchFamily="34" charset="0"/>
              </a:rPr>
              <a:t>Da comportamenti intrinsecamente motivanti a condotte estrinsecamente rinforzate</a:t>
            </a:r>
            <a:endParaRPr lang="it-IT" sz="2000" dirty="0">
              <a:latin typeface="Arial Narrow" pitchFamily="34" charset="0"/>
            </a:endParaRPr>
          </a:p>
        </p:txBody>
      </p:sp>
    </p:spTree>
    <p:extLst>
      <p:ext uri="{BB962C8B-B14F-4D97-AF65-F5344CB8AC3E}">
        <p14:creationId xmlns:p14="http://schemas.microsoft.com/office/powerpoint/2010/main" val="344346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666999" y="2476390"/>
            <a:ext cx="3962400" cy="461665"/>
          </a:xfrm>
          <a:prstGeom prst="rect">
            <a:avLst/>
          </a:prstGeom>
          <a:solidFill>
            <a:srgbClr val="CC99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it-IT" sz="2400" dirty="0" smtClean="0">
                <a:solidFill>
                  <a:sysClr val="windowText" lastClr="000000"/>
                </a:solidFill>
                <a:latin typeface="Arial Narrow" pitchFamily="34" charset="0"/>
              </a:rPr>
              <a:t>Aver cura degli altri</a:t>
            </a:r>
            <a:endParaRPr lang="it-IT" sz="2400" dirty="0">
              <a:solidFill>
                <a:sysClr val="windowText" lastClr="000000"/>
              </a:solidFill>
              <a:latin typeface="Arial Narrow" pitchFamily="34" charset="0"/>
            </a:endParaRPr>
          </a:p>
        </p:txBody>
      </p:sp>
      <p:cxnSp>
        <p:nvCxnSpPr>
          <p:cNvPr id="7" name="Connettore 2 6"/>
          <p:cNvCxnSpPr>
            <a:endCxn id="11" idx="0"/>
          </p:cNvCxnSpPr>
          <p:nvPr/>
        </p:nvCxnSpPr>
        <p:spPr>
          <a:xfrm flipH="1">
            <a:off x="2376054" y="2938055"/>
            <a:ext cx="2182090" cy="11385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a:endCxn id="13" idx="0"/>
          </p:cNvCxnSpPr>
          <p:nvPr/>
        </p:nvCxnSpPr>
        <p:spPr>
          <a:xfrm>
            <a:off x="4648199" y="2938055"/>
            <a:ext cx="2133601" cy="11437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4648199" y="2938055"/>
            <a:ext cx="0" cy="11385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1295399" y="4076590"/>
            <a:ext cx="2161310" cy="400110"/>
          </a:xfrm>
          <a:prstGeom prst="rect">
            <a:avLst/>
          </a:prstGeom>
          <a:noFill/>
        </p:spPr>
        <p:txBody>
          <a:bodyPr wrap="square" rtlCol="0">
            <a:spAutoFit/>
          </a:bodyPr>
          <a:lstStyle/>
          <a:p>
            <a:pPr algn="ctr"/>
            <a:r>
              <a:rPr lang="it-IT" sz="2000" b="1" dirty="0" smtClean="0">
                <a:latin typeface="Arial Narrow" pitchFamily="34" charset="0"/>
              </a:rPr>
              <a:t>Ossitocina</a:t>
            </a:r>
            <a:endParaRPr lang="it-IT" sz="2000" b="1" dirty="0">
              <a:latin typeface="Arial Narrow" pitchFamily="34" charset="0"/>
            </a:endParaRPr>
          </a:p>
        </p:txBody>
      </p:sp>
      <p:sp>
        <p:nvSpPr>
          <p:cNvPr id="12" name="CasellaDiTesto 11"/>
          <p:cNvSpPr txBox="1"/>
          <p:nvPr/>
        </p:nvSpPr>
        <p:spPr>
          <a:xfrm>
            <a:off x="3567544" y="4076590"/>
            <a:ext cx="2161310" cy="400110"/>
          </a:xfrm>
          <a:prstGeom prst="rect">
            <a:avLst/>
          </a:prstGeom>
          <a:noFill/>
        </p:spPr>
        <p:txBody>
          <a:bodyPr wrap="square" rtlCol="0">
            <a:spAutoFit/>
          </a:bodyPr>
          <a:lstStyle/>
          <a:p>
            <a:pPr algn="ctr"/>
            <a:r>
              <a:rPr lang="it-IT" sz="2000" b="1" dirty="0" smtClean="0">
                <a:latin typeface="Arial Narrow" pitchFamily="34" charset="0"/>
              </a:rPr>
              <a:t>Oppioidi endogeni</a:t>
            </a:r>
            <a:endParaRPr lang="it-IT" sz="2000" b="1" dirty="0">
              <a:latin typeface="Arial Narrow" pitchFamily="34" charset="0"/>
            </a:endParaRPr>
          </a:p>
        </p:txBody>
      </p:sp>
      <p:sp>
        <p:nvSpPr>
          <p:cNvPr id="13" name="CasellaDiTesto 12"/>
          <p:cNvSpPr txBox="1"/>
          <p:nvPr/>
        </p:nvSpPr>
        <p:spPr>
          <a:xfrm>
            <a:off x="5701145" y="4081845"/>
            <a:ext cx="2161310" cy="400110"/>
          </a:xfrm>
          <a:prstGeom prst="rect">
            <a:avLst/>
          </a:prstGeom>
          <a:noFill/>
        </p:spPr>
        <p:txBody>
          <a:bodyPr wrap="square" rtlCol="0">
            <a:spAutoFit/>
          </a:bodyPr>
          <a:lstStyle/>
          <a:p>
            <a:pPr algn="ctr"/>
            <a:r>
              <a:rPr lang="it-IT" sz="2000" b="1" dirty="0" smtClean="0">
                <a:latin typeface="Arial Narrow" pitchFamily="34" charset="0"/>
              </a:rPr>
              <a:t>Dopamina</a:t>
            </a:r>
            <a:endParaRPr lang="it-IT" sz="2000" b="1" dirty="0">
              <a:latin typeface="Arial Narrow" pitchFamily="34" charset="0"/>
            </a:endParaRPr>
          </a:p>
        </p:txBody>
      </p:sp>
      <p:cxnSp>
        <p:nvCxnSpPr>
          <p:cNvPr id="17" name="Connettore 2 16"/>
          <p:cNvCxnSpPr>
            <a:stCxn id="11" idx="2"/>
          </p:cNvCxnSpPr>
          <p:nvPr/>
        </p:nvCxnSpPr>
        <p:spPr>
          <a:xfrm>
            <a:off x="2376054" y="4476700"/>
            <a:ext cx="0" cy="5904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a:off x="4648199" y="4481955"/>
            <a:ext cx="0" cy="5904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6767946" y="4476700"/>
            <a:ext cx="0" cy="5904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1295399" y="5063846"/>
            <a:ext cx="2161310" cy="707886"/>
          </a:xfrm>
          <a:prstGeom prst="rect">
            <a:avLst/>
          </a:prstGeom>
          <a:noFill/>
        </p:spPr>
        <p:txBody>
          <a:bodyPr wrap="square" rtlCol="0">
            <a:spAutoFit/>
          </a:bodyPr>
          <a:lstStyle/>
          <a:p>
            <a:pPr algn="ctr"/>
            <a:r>
              <a:rPr lang="it-IT" sz="2000" i="1" dirty="0" smtClean="0">
                <a:latin typeface="Arial Narrow" pitchFamily="34" charset="0"/>
              </a:rPr>
              <a:t>Comportamenti accudenti</a:t>
            </a:r>
            <a:endParaRPr lang="it-IT" sz="2000" i="1" dirty="0">
              <a:latin typeface="Arial Narrow" pitchFamily="34" charset="0"/>
            </a:endParaRPr>
          </a:p>
        </p:txBody>
      </p:sp>
      <p:sp>
        <p:nvSpPr>
          <p:cNvPr id="21" name="CasellaDiTesto 20"/>
          <p:cNvSpPr txBox="1"/>
          <p:nvPr/>
        </p:nvSpPr>
        <p:spPr>
          <a:xfrm>
            <a:off x="3567544" y="5063846"/>
            <a:ext cx="2161310" cy="707886"/>
          </a:xfrm>
          <a:prstGeom prst="rect">
            <a:avLst/>
          </a:prstGeom>
          <a:noFill/>
        </p:spPr>
        <p:txBody>
          <a:bodyPr wrap="square" rtlCol="0">
            <a:spAutoFit/>
          </a:bodyPr>
          <a:lstStyle/>
          <a:p>
            <a:pPr algn="ctr"/>
            <a:r>
              <a:rPr lang="it-IT" sz="2000" i="1" dirty="0" smtClean="0">
                <a:latin typeface="Arial Narrow" pitchFamily="34" charset="0"/>
              </a:rPr>
              <a:t>Effetti benefici e euforizzanti</a:t>
            </a:r>
            <a:endParaRPr lang="it-IT" sz="2000" i="1" dirty="0">
              <a:latin typeface="Arial Narrow" pitchFamily="34" charset="0"/>
            </a:endParaRPr>
          </a:p>
        </p:txBody>
      </p:sp>
      <p:sp>
        <p:nvSpPr>
          <p:cNvPr id="22" name="CasellaDiTesto 21"/>
          <p:cNvSpPr txBox="1"/>
          <p:nvPr/>
        </p:nvSpPr>
        <p:spPr>
          <a:xfrm>
            <a:off x="5701145" y="5069101"/>
            <a:ext cx="2161310" cy="707886"/>
          </a:xfrm>
          <a:prstGeom prst="rect">
            <a:avLst/>
          </a:prstGeom>
          <a:noFill/>
        </p:spPr>
        <p:txBody>
          <a:bodyPr wrap="square" rtlCol="0">
            <a:spAutoFit/>
          </a:bodyPr>
          <a:lstStyle/>
          <a:p>
            <a:pPr algn="ctr"/>
            <a:r>
              <a:rPr lang="it-IT" sz="2000" i="1" dirty="0" smtClean="0">
                <a:latin typeface="Arial Narrow" pitchFamily="34" charset="0"/>
              </a:rPr>
              <a:t>Sistema della ricompensa</a:t>
            </a:r>
            <a:endParaRPr lang="it-IT" sz="2000" i="1" dirty="0">
              <a:latin typeface="Arial Narrow" pitchFamily="34" charset="0"/>
            </a:endParaRPr>
          </a:p>
        </p:txBody>
      </p:sp>
      <p:sp>
        <p:nvSpPr>
          <p:cNvPr id="24" name="Parentesi quadra aperta 23"/>
          <p:cNvSpPr/>
          <p:nvPr/>
        </p:nvSpPr>
        <p:spPr>
          <a:xfrm rot="16200000">
            <a:off x="4419601" y="3143311"/>
            <a:ext cx="304799" cy="5638798"/>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5" name="CasellaDiTesto 24"/>
          <p:cNvSpPr txBox="1"/>
          <p:nvPr/>
        </p:nvSpPr>
        <p:spPr>
          <a:xfrm>
            <a:off x="1752602" y="6210190"/>
            <a:ext cx="5638798" cy="400110"/>
          </a:xfrm>
          <a:prstGeom prst="rect">
            <a:avLst/>
          </a:prstGeom>
          <a:noFill/>
        </p:spPr>
        <p:txBody>
          <a:bodyPr wrap="square" rtlCol="0">
            <a:spAutoFit/>
          </a:bodyPr>
          <a:lstStyle/>
          <a:p>
            <a:pPr algn="ctr"/>
            <a:r>
              <a:rPr lang="it-IT" sz="2000" b="1" dirty="0" smtClean="0">
                <a:latin typeface="Arial Narrow" pitchFamily="34" charset="0"/>
              </a:rPr>
              <a:t>«Fare del bene fa stare bene» Patricia </a:t>
            </a:r>
            <a:r>
              <a:rPr lang="it-IT" sz="2000" b="1" dirty="0" err="1" smtClean="0">
                <a:latin typeface="Arial Narrow" pitchFamily="34" charset="0"/>
              </a:rPr>
              <a:t>Churchland</a:t>
            </a:r>
            <a:endParaRPr lang="it-IT" sz="2000" b="1" dirty="0">
              <a:latin typeface="Arial Narrow" pitchFamily="34" charset="0"/>
            </a:endParaRPr>
          </a:p>
        </p:txBody>
      </p:sp>
      <p:sp>
        <p:nvSpPr>
          <p:cNvPr id="26"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La condotta morale fondamentale</a:t>
            </a:r>
            <a:endParaRPr lang="it-IT" dirty="0"/>
          </a:p>
        </p:txBody>
      </p:sp>
      <p:sp>
        <p:nvSpPr>
          <p:cNvPr id="27" name="CasellaDiTesto 26"/>
          <p:cNvSpPr txBox="1"/>
          <p:nvPr/>
        </p:nvSpPr>
        <p:spPr>
          <a:xfrm>
            <a:off x="1066800" y="1796396"/>
            <a:ext cx="7010400" cy="461665"/>
          </a:xfrm>
          <a:prstGeom prst="rect">
            <a:avLst/>
          </a:prstGeom>
          <a:solidFill>
            <a:srgbClr val="92D050"/>
          </a:solidFill>
        </p:spPr>
        <p:txBody>
          <a:bodyPr wrap="square" rtlCol="0">
            <a:spAutoFit/>
          </a:bodyPr>
          <a:lstStyle/>
          <a:p>
            <a:pPr algn="ctr"/>
            <a:r>
              <a:rPr lang="it-IT" sz="2400" i="1" dirty="0" smtClean="0">
                <a:latin typeface="Arial Narrow" pitchFamily="34" charset="0"/>
              </a:rPr>
              <a:t>3. </a:t>
            </a:r>
            <a:r>
              <a:rPr lang="it-IT" sz="2400" i="1" dirty="0" smtClean="0">
                <a:latin typeface="Arial Narrow" pitchFamily="34" charset="0"/>
              </a:rPr>
              <a:t>È riconducibile a meccanismi </a:t>
            </a:r>
            <a:r>
              <a:rPr lang="it-IT" sz="2400" i="1" dirty="0" err="1" smtClean="0">
                <a:latin typeface="Arial Narrow" pitchFamily="34" charset="0"/>
              </a:rPr>
              <a:t>neurofisioologici</a:t>
            </a:r>
            <a:r>
              <a:rPr lang="it-IT" sz="2400" i="1" dirty="0" smtClean="0">
                <a:latin typeface="Arial Narrow" pitchFamily="34" charset="0"/>
              </a:rPr>
              <a:t> specifici?</a:t>
            </a:r>
          </a:p>
        </p:txBody>
      </p:sp>
    </p:spTree>
    <p:extLst>
      <p:ext uri="{BB962C8B-B14F-4D97-AF65-F5344CB8AC3E}">
        <p14:creationId xmlns:p14="http://schemas.microsoft.com/office/powerpoint/2010/main" val="4094391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10"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0" grpId="0"/>
      <p:bldP spid="21" grpId="0"/>
      <p:bldP spid="22" grpId="0"/>
      <p:bldP spid="24" grpId="0" animBg="1"/>
      <p:bldP spid="2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52600"/>
            <a:ext cx="5662613" cy="431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6477000" y="2057400"/>
            <a:ext cx="2438400" cy="298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it-IT" sz="2000" u="sng">
                <a:solidFill>
                  <a:srgbClr val="000000"/>
                </a:solidFill>
                <a:latin typeface="Arial Narrow" pitchFamily="34" charset="0"/>
              </a:rPr>
              <a:t>1° versione</a:t>
            </a:r>
          </a:p>
          <a:p>
            <a:pPr eaLnBrk="1" hangingPunct="1">
              <a:spcBef>
                <a:spcPct val="50000"/>
              </a:spcBef>
            </a:pPr>
            <a:r>
              <a:rPr lang="it-IT" sz="2000" i="1">
                <a:solidFill>
                  <a:srgbClr val="000000"/>
                </a:solidFill>
                <a:latin typeface="Arial Narrow" pitchFamily="34" charset="0"/>
              </a:rPr>
              <a:t>Un treno sta correndo fuori controllo lungo un binario, lungo il quale sono state legate quattro persone che saranno travolte e uccise dal treno stesso…</a:t>
            </a:r>
          </a:p>
        </p:txBody>
      </p:sp>
      <p:sp>
        <p:nvSpPr>
          <p:cNvPr id="5124" name="Text Box 4"/>
          <p:cNvSpPr txBox="1">
            <a:spLocks noChangeArrowheads="1"/>
          </p:cNvSpPr>
          <p:nvPr/>
        </p:nvSpPr>
        <p:spPr bwMode="auto">
          <a:xfrm>
            <a:off x="609600" y="8382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rgbClr val="CC0000"/>
                </a:solidFill>
                <a:latin typeface="Arial Narrow" pitchFamily="34" charset="0"/>
                <a:cs typeface="Arial" charset="0"/>
              </a:rPr>
              <a:t>Il dilemma del treno</a:t>
            </a:r>
            <a:endParaRPr lang="it-IT" sz="4000" dirty="0">
              <a:solidFill>
                <a:srgbClr val="CC0000"/>
              </a:solidFill>
              <a:latin typeface="Arial Narrow" pitchFamily="34" charset="0"/>
              <a:cs typeface="Arial" charset="0"/>
            </a:endParaRPr>
          </a:p>
        </p:txBody>
      </p:sp>
    </p:spTree>
    <p:extLst>
      <p:ext uri="{BB962C8B-B14F-4D97-AF65-F5344CB8AC3E}">
        <p14:creationId xmlns:p14="http://schemas.microsoft.com/office/powerpoint/2010/main" val="31685288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705600" y="2057400"/>
            <a:ext cx="2438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it-IT" sz="2000" i="1">
                <a:solidFill>
                  <a:srgbClr val="000000"/>
                </a:solidFill>
                <a:latin typeface="Arial Narrow" pitchFamily="34" charset="0"/>
              </a:rPr>
              <a:t>… tu puoi azionare uno scambio, per deviare il treno su un altro binario, sul quale però è legata una persona, che in tal caso verrà travolta e uccisa dal treno…</a:t>
            </a:r>
          </a:p>
        </p:txBody>
      </p:sp>
      <p:pic>
        <p:nvPicPr>
          <p:cNvPr id="6147" name="Picture 3" descr="Imm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6705600"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4"/>
          <p:cNvSpPr txBox="1">
            <a:spLocks noChangeArrowheads="1"/>
          </p:cNvSpPr>
          <p:nvPr/>
        </p:nvSpPr>
        <p:spPr bwMode="auto">
          <a:xfrm>
            <a:off x="1600200" y="5562600"/>
            <a:ext cx="5562600" cy="457200"/>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it-IT" sz="2400">
                <a:solidFill>
                  <a:srgbClr val="000000"/>
                </a:solidFill>
                <a:latin typeface="Arial Narrow" pitchFamily="34" charset="0"/>
              </a:rPr>
              <a:t>Azioneresti lo scambio?</a:t>
            </a:r>
          </a:p>
        </p:txBody>
      </p:sp>
      <p:sp>
        <p:nvSpPr>
          <p:cNvPr id="6" name="Text Box 4"/>
          <p:cNvSpPr txBox="1">
            <a:spLocks noChangeArrowheads="1"/>
          </p:cNvSpPr>
          <p:nvPr/>
        </p:nvSpPr>
        <p:spPr bwMode="auto">
          <a:xfrm>
            <a:off x="609600" y="8382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rgbClr val="CC0000"/>
                </a:solidFill>
                <a:latin typeface="Arial Narrow" pitchFamily="34" charset="0"/>
                <a:cs typeface="Arial" charset="0"/>
              </a:rPr>
              <a:t>Il dilemma del treno</a:t>
            </a:r>
            <a:endParaRPr lang="it-IT" sz="4000" dirty="0">
              <a:solidFill>
                <a:srgbClr val="CC0000"/>
              </a:solidFill>
              <a:latin typeface="Arial Narrow" pitchFamily="34" charset="0"/>
              <a:cs typeface="Arial" charset="0"/>
            </a:endParaRPr>
          </a:p>
        </p:txBody>
      </p:sp>
    </p:spTree>
    <p:extLst>
      <p:ext uri="{BB962C8B-B14F-4D97-AF65-F5344CB8AC3E}">
        <p14:creationId xmlns:p14="http://schemas.microsoft.com/office/powerpoint/2010/main" val="7983390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52600"/>
            <a:ext cx="5662613" cy="431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6477000" y="2057400"/>
            <a:ext cx="2438400" cy="298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it-IT" sz="2000" u="sng">
                <a:solidFill>
                  <a:srgbClr val="000000"/>
                </a:solidFill>
                <a:latin typeface="Arial Narrow" pitchFamily="34" charset="0"/>
              </a:rPr>
              <a:t>2° versione</a:t>
            </a:r>
          </a:p>
          <a:p>
            <a:pPr eaLnBrk="1" hangingPunct="1">
              <a:spcBef>
                <a:spcPct val="50000"/>
              </a:spcBef>
            </a:pPr>
            <a:r>
              <a:rPr lang="it-IT" sz="2000" i="1">
                <a:solidFill>
                  <a:srgbClr val="000000"/>
                </a:solidFill>
                <a:latin typeface="Arial Narrow" pitchFamily="34" charset="0"/>
              </a:rPr>
              <a:t>Un treno sta correndo fuori controllo lungo un binario, lungo il quale sono state legate quattro persone che saranno travolte e uccise dal treno stesso…</a:t>
            </a:r>
          </a:p>
        </p:txBody>
      </p:sp>
      <p:sp>
        <p:nvSpPr>
          <p:cNvPr id="5" name="Text Box 4"/>
          <p:cNvSpPr txBox="1">
            <a:spLocks noChangeArrowheads="1"/>
          </p:cNvSpPr>
          <p:nvPr/>
        </p:nvSpPr>
        <p:spPr bwMode="auto">
          <a:xfrm>
            <a:off x="609600" y="8382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rgbClr val="CC0000"/>
                </a:solidFill>
                <a:latin typeface="Arial Narrow" pitchFamily="34" charset="0"/>
                <a:cs typeface="Arial" charset="0"/>
              </a:rPr>
              <a:t>Il dilemma del treno</a:t>
            </a:r>
            <a:endParaRPr lang="it-IT" sz="4000" dirty="0">
              <a:solidFill>
                <a:srgbClr val="CC0000"/>
              </a:solidFill>
              <a:latin typeface="Arial Narrow" pitchFamily="34" charset="0"/>
              <a:cs typeface="Arial" charset="0"/>
            </a:endParaRPr>
          </a:p>
        </p:txBody>
      </p:sp>
    </p:spTree>
    <p:extLst>
      <p:ext uri="{BB962C8B-B14F-4D97-AF65-F5344CB8AC3E}">
        <p14:creationId xmlns:p14="http://schemas.microsoft.com/office/powerpoint/2010/main" val="35155638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257800" y="2057400"/>
            <a:ext cx="3733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it-IT" sz="2000" i="1">
                <a:solidFill>
                  <a:srgbClr val="000000"/>
                </a:solidFill>
                <a:latin typeface="Arial Narrow" pitchFamily="34" charset="0"/>
              </a:rPr>
              <a:t>… accanto al binario, si trova un uomo molto grasso, che potrebbe essere spinto sulle rotaie: in tal modo verrebbe travolto e ucciso dal treno, che però si fermerebbe prima di travolgere e uccidere le altre quattro persone legate sulle rotaie…</a:t>
            </a:r>
          </a:p>
        </p:txBody>
      </p:sp>
      <p:sp>
        <p:nvSpPr>
          <p:cNvPr id="8195" name="Text Box 3"/>
          <p:cNvSpPr txBox="1">
            <a:spLocks noChangeArrowheads="1"/>
          </p:cNvSpPr>
          <p:nvPr/>
        </p:nvSpPr>
        <p:spPr bwMode="auto">
          <a:xfrm>
            <a:off x="5334000" y="5105400"/>
            <a:ext cx="3657600" cy="822325"/>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it-IT" sz="2400">
                <a:solidFill>
                  <a:srgbClr val="000000"/>
                </a:solidFill>
                <a:latin typeface="Arial Narrow" pitchFamily="34" charset="0"/>
              </a:rPr>
              <a:t>Spingeresti l’uomo grasso sulle rotaie?</a:t>
            </a:r>
          </a:p>
        </p:txBody>
      </p:sp>
      <p:pic>
        <p:nvPicPr>
          <p:cNvPr id="8196" name="Picture 4" descr="Imm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4953000" cy="416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609600" y="8382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rgbClr val="CC0000"/>
                </a:solidFill>
                <a:latin typeface="Arial Narrow" pitchFamily="34" charset="0"/>
                <a:cs typeface="Arial" charset="0"/>
              </a:rPr>
              <a:t>Il dilemma del treno</a:t>
            </a:r>
            <a:endParaRPr lang="it-IT" sz="4000" dirty="0">
              <a:solidFill>
                <a:srgbClr val="CC0000"/>
              </a:solidFill>
              <a:latin typeface="Arial Narrow" pitchFamily="34" charset="0"/>
              <a:cs typeface="Arial" charset="0"/>
            </a:endParaRPr>
          </a:p>
        </p:txBody>
      </p:sp>
    </p:spTree>
    <p:extLst>
      <p:ext uri="{BB962C8B-B14F-4D97-AF65-F5344CB8AC3E}">
        <p14:creationId xmlns:p14="http://schemas.microsoft.com/office/powerpoint/2010/main" val="36208806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2022764" y="1911927"/>
            <a:ext cx="5562600" cy="3810000"/>
          </a:xfrm>
          <a:prstGeom prst="rect">
            <a:avLst/>
          </a:prstGeom>
        </p:spPr>
        <p:txBody>
          <a:bodyPr wrap="none" fromWordArt="1">
            <a:prstTxWarp prst="textPlain">
              <a:avLst>
                <a:gd name="adj" fmla="val 50000"/>
              </a:avLst>
            </a:prstTxWarp>
          </a:bodyPr>
          <a:lstStyle/>
          <a:p>
            <a:pPr algn="ctr"/>
            <a:r>
              <a:rPr lang="it-IT" sz="3600" kern="10" dirty="0" smtClean="0">
                <a:ln w="9525">
                  <a:solidFill>
                    <a:srgbClr val="000000"/>
                  </a:solidFill>
                  <a:round/>
                  <a:headEnd/>
                  <a:tailEnd/>
                </a:ln>
                <a:solidFill>
                  <a:srgbClr val="FFFFFF"/>
                </a:solidFill>
                <a:latin typeface="Arial Narrow"/>
              </a:rPr>
              <a:t>Difficoltà emotive</a:t>
            </a:r>
          </a:p>
          <a:p>
            <a:pPr algn="ctr"/>
            <a:r>
              <a:rPr lang="it-IT" sz="3600" kern="10" dirty="0" smtClean="0">
                <a:ln w="9525">
                  <a:solidFill>
                    <a:srgbClr val="000000"/>
                  </a:solidFill>
                  <a:round/>
                  <a:headEnd/>
                  <a:tailEnd/>
                </a:ln>
                <a:solidFill>
                  <a:srgbClr val="FFFFFF"/>
                </a:solidFill>
                <a:latin typeface="Arial Narrow"/>
              </a:rPr>
              <a:t>e</a:t>
            </a:r>
          </a:p>
          <a:p>
            <a:pPr algn="ctr"/>
            <a:r>
              <a:rPr lang="it-IT" sz="3600" kern="10" dirty="0" smtClean="0">
                <a:ln w="9525">
                  <a:solidFill>
                    <a:srgbClr val="000000"/>
                  </a:solidFill>
                  <a:round/>
                  <a:headEnd/>
                  <a:tailEnd/>
                </a:ln>
                <a:solidFill>
                  <a:srgbClr val="FFFFFF"/>
                </a:solidFill>
                <a:latin typeface="Arial Narrow"/>
              </a:rPr>
              <a:t>sviluppo morale</a:t>
            </a:r>
          </a:p>
        </p:txBody>
      </p:sp>
    </p:spTree>
    <p:extLst>
      <p:ext uri="{BB962C8B-B14F-4D97-AF65-F5344CB8AC3E}">
        <p14:creationId xmlns:p14="http://schemas.microsoft.com/office/powerpoint/2010/main" val="4409654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e 2"/>
          <p:cNvSpPr/>
          <p:nvPr/>
        </p:nvSpPr>
        <p:spPr>
          <a:xfrm>
            <a:off x="838200" y="1933664"/>
            <a:ext cx="2895600" cy="1600200"/>
          </a:xfrm>
          <a:prstGeom prst="ellipse">
            <a:avLst/>
          </a:prstGeom>
          <a:solidFill>
            <a:srgbClr val="FFC0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solidFill>
                <a:srgbClr val="FFFFFF"/>
              </a:solidFill>
            </a:endParaRPr>
          </a:p>
        </p:txBody>
      </p:sp>
      <p:sp>
        <p:nvSpPr>
          <p:cNvPr id="5124" name="Text Box 4"/>
          <p:cNvSpPr txBox="1">
            <a:spLocks noChangeArrowheads="1"/>
          </p:cNvSpPr>
          <p:nvPr/>
        </p:nvSpPr>
        <p:spPr bwMode="auto">
          <a:xfrm>
            <a:off x="609600" y="8382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rgbClr val="CC0000"/>
                </a:solidFill>
                <a:latin typeface="Arial Narrow" pitchFamily="34" charset="0"/>
                <a:cs typeface="Arial" charset="0"/>
              </a:rPr>
              <a:t>I disturbi emotivi in età evolutiva</a:t>
            </a:r>
            <a:endParaRPr lang="it-IT" sz="4000" dirty="0">
              <a:solidFill>
                <a:srgbClr val="CC0000"/>
              </a:solidFill>
              <a:latin typeface="Arial Narrow" pitchFamily="34" charset="0"/>
              <a:cs typeface="Arial" charset="0"/>
            </a:endParaRPr>
          </a:p>
        </p:txBody>
      </p:sp>
      <p:sp>
        <p:nvSpPr>
          <p:cNvPr id="2" name="CasellaDiTesto 1"/>
          <p:cNvSpPr txBox="1"/>
          <p:nvPr/>
        </p:nvSpPr>
        <p:spPr>
          <a:xfrm>
            <a:off x="1219200" y="2133600"/>
            <a:ext cx="2133600" cy="1200329"/>
          </a:xfrm>
          <a:prstGeom prst="rect">
            <a:avLst/>
          </a:prstGeom>
          <a:noFill/>
        </p:spPr>
        <p:txBody>
          <a:bodyPr wrap="square" rtlCol="0">
            <a:spAutoFit/>
          </a:bodyPr>
          <a:lstStyle/>
          <a:p>
            <a:pPr algn="ctr"/>
            <a:r>
              <a:rPr lang="it-IT" sz="2400" dirty="0" smtClean="0">
                <a:solidFill>
                  <a:srgbClr val="000000"/>
                </a:solidFill>
                <a:latin typeface="Arial Narrow" pitchFamily="34" charset="0"/>
              </a:rPr>
              <a:t>Disturbi da </a:t>
            </a:r>
            <a:r>
              <a:rPr lang="it-IT" sz="2400" dirty="0" err="1" smtClean="0">
                <a:solidFill>
                  <a:srgbClr val="000000"/>
                </a:solidFill>
                <a:latin typeface="Arial Narrow" pitchFamily="34" charset="0"/>
              </a:rPr>
              <a:t>disregolazione</a:t>
            </a:r>
            <a:r>
              <a:rPr lang="it-IT" sz="2400" dirty="0" smtClean="0">
                <a:solidFill>
                  <a:srgbClr val="000000"/>
                </a:solidFill>
                <a:latin typeface="Arial Narrow" pitchFamily="34" charset="0"/>
              </a:rPr>
              <a:t> emotiva</a:t>
            </a:r>
            <a:endParaRPr lang="it-IT" sz="2400" dirty="0">
              <a:solidFill>
                <a:srgbClr val="000000"/>
              </a:solidFill>
              <a:latin typeface="Arial Narrow" pitchFamily="34" charset="0"/>
            </a:endParaRPr>
          </a:p>
        </p:txBody>
      </p:sp>
      <p:sp>
        <p:nvSpPr>
          <p:cNvPr id="4" name="Freccia a destra 3"/>
          <p:cNvSpPr/>
          <p:nvPr/>
        </p:nvSpPr>
        <p:spPr>
          <a:xfrm>
            <a:off x="3886200" y="2576646"/>
            <a:ext cx="762000" cy="314236"/>
          </a:xfrm>
          <a:prstGeom prst="rightArrow">
            <a:avLst/>
          </a:prstGeom>
          <a:solidFill>
            <a:srgbClr val="CC99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solidFill>
                <a:srgbClr val="FFFFFF"/>
              </a:solidFill>
            </a:endParaRPr>
          </a:p>
        </p:txBody>
      </p:sp>
      <p:sp>
        <p:nvSpPr>
          <p:cNvPr id="5" name="CasellaDiTesto 4"/>
          <p:cNvSpPr txBox="1"/>
          <p:nvPr/>
        </p:nvSpPr>
        <p:spPr>
          <a:xfrm>
            <a:off x="4876800" y="2133600"/>
            <a:ext cx="3810000" cy="1200329"/>
          </a:xfrm>
          <a:prstGeom prst="rect">
            <a:avLst/>
          </a:prstGeom>
          <a:noFill/>
        </p:spPr>
        <p:txBody>
          <a:bodyPr wrap="square" rtlCol="0">
            <a:spAutoFit/>
          </a:bodyPr>
          <a:lstStyle/>
          <a:p>
            <a:r>
              <a:rPr lang="it-IT" sz="2400" i="1" dirty="0" smtClean="0">
                <a:solidFill>
                  <a:srgbClr val="000000"/>
                </a:solidFill>
                <a:latin typeface="Arial Narrow" pitchFamily="34" charset="0"/>
              </a:rPr>
              <a:t>Stati ansiosi e somatizzazioni</a:t>
            </a:r>
          </a:p>
          <a:p>
            <a:r>
              <a:rPr lang="it-IT" sz="2400" i="1" dirty="0" smtClean="0">
                <a:solidFill>
                  <a:srgbClr val="000000"/>
                </a:solidFill>
                <a:latin typeface="Arial Narrow" pitchFamily="34" charset="0"/>
              </a:rPr>
              <a:t>Reazioni aggressive</a:t>
            </a:r>
          </a:p>
          <a:p>
            <a:r>
              <a:rPr lang="it-IT" sz="2400" i="1" dirty="0" smtClean="0">
                <a:solidFill>
                  <a:srgbClr val="000000"/>
                </a:solidFill>
                <a:latin typeface="Arial Narrow" pitchFamily="34" charset="0"/>
              </a:rPr>
              <a:t>Labilità e immaturità affettiva</a:t>
            </a:r>
            <a:endParaRPr lang="it-IT" sz="2400" i="1" dirty="0">
              <a:solidFill>
                <a:srgbClr val="000000"/>
              </a:solidFill>
              <a:latin typeface="Arial Narrow" pitchFamily="34" charset="0"/>
            </a:endParaRPr>
          </a:p>
        </p:txBody>
      </p:sp>
      <p:sp>
        <p:nvSpPr>
          <p:cNvPr id="10" name="CasellaDiTesto 9"/>
          <p:cNvSpPr txBox="1"/>
          <p:nvPr/>
        </p:nvSpPr>
        <p:spPr>
          <a:xfrm>
            <a:off x="5410200" y="4419600"/>
            <a:ext cx="2743200" cy="830997"/>
          </a:xfrm>
          <a:prstGeom prst="rect">
            <a:avLst/>
          </a:prstGeom>
          <a:noFill/>
        </p:spPr>
        <p:txBody>
          <a:bodyPr wrap="square" rtlCol="0">
            <a:spAutoFit/>
          </a:bodyPr>
          <a:lstStyle/>
          <a:p>
            <a:pPr algn="ctr"/>
            <a:r>
              <a:rPr lang="it-IT" sz="2400" i="1" dirty="0" smtClean="0">
                <a:solidFill>
                  <a:srgbClr val="000000"/>
                </a:solidFill>
                <a:latin typeface="Arial Narrow" pitchFamily="34" charset="0"/>
              </a:rPr>
              <a:t>Compromissione del ragionamento morale</a:t>
            </a:r>
            <a:endParaRPr lang="it-IT" sz="2400" i="1" dirty="0">
              <a:solidFill>
                <a:srgbClr val="000000"/>
              </a:solidFill>
              <a:latin typeface="Arial Narrow" pitchFamily="34" charset="0"/>
            </a:endParaRPr>
          </a:p>
        </p:txBody>
      </p:sp>
      <p:sp>
        <p:nvSpPr>
          <p:cNvPr id="13" name="Freccia a destra 12"/>
          <p:cNvSpPr/>
          <p:nvPr/>
        </p:nvSpPr>
        <p:spPr>
          <a:xfrm rot="5400000">
            <a:off x="6400800" y="3700417"/>
            <a:ext cx="762000" cy="314236"/>
          </a:xfrm>
          <a:prstGeom prst="rightArrow">
            <a:avLst/>
          </a:prstGeom>
          <a:solidFill>
            <a:srgbClr val="CC99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solidFill>
                <a:srgbClr val="FFFFFF"/>
              </a:solidFill>
            </a:endParaRPr>
          </a:p>
        </p:txBody>
      </p:sp>
      <p:sp>
        <p:nvSpPr>
          <p:cNvPr id="14" name="Freccia a destra 13"/>
          <p:cNvSpPr/>
          <p:nvPr/>
        </p:nvSpPr>
        <p:spPr>
          <a:xfrm flipH="1">
            <a:off x="3886200" y="4659268"/>
            <a:ext cx="762000" cy="314236"/>
          </a:xfrm>
          <a:prstGeom prst="rightArrow">
            <a:avLst/>
          </a:prstGeom>
          <a:solidFill>
            <a:srgbClr val="CC99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solidFill>
                <a:srgbClr val="FFFFFF"/>
              </a:solidFill>
            </a:endParaRPr>
          </a:p>
        </p:txBody>
      </p:sp>
      <p:sp>
        <p:nvSpPr>
          <p:cNvPr id="15" name="CasellaDiTesto 14"/>
          <p:cNvSpPr txBox="1"/>
          <p:nvPr/>
        </p:nvSpPr>
        <p:spPr>
          <a:xfrm>
            <a:off x="914400" y="4400887"/>
            <a:ext cx="2743200" cy="830997"/>
          </a:xfrm>
          <a:prstGeom prst="rect">
            <a:avLst/>
          </a:prstGeom>
          <a:noFill/>
        </p:spPr>
        <p:txBody>
          <a:bodyPr wrap="square" rtlCol="0">
            <a:spAutoFit/>
          </a:bodyPr>
          <a:lstStyle/>
          <a:p>
            <a:pPr algn="ctr"/>
            <a:r>
              <a:rPr lang="it-IT" sz="2400" b="1" dirty="0" smtClean="0">
                <a:solidFill>
                  <a:srgbClr val="FF0000"/>
                </a:solidFill>
                <a:latin typeface="Arial Narrow" pitchFamily="34" charset="0"/>
              </a:rPr>
              <a:t>Aggressività impulsiva ‘immorale’</a:t>
            </a:r>
            <a:endParaRPr lang="it-IT" sz="2400" b="1" dirty="0">
              <a:solidFill>
                <a:srgbClr val="FF0000"/>
              </a:solidFill>
              <a:latin typeface="Arial Narrow" pitchFamily="34" charset="0"/>
            </a:endParaRPr>
          </a:p>
        </p:txBody>
      </p:sp>
    </p:spTree>
    <p:extLst>
      <p:ext uri="{BB962C8B-B14F-4D97-AF65-F5344CB8AC3E}">
        <p14:creationId xmlns:p14="http://schemas.microsoft.com/office/powerpoint/2010/main" val="33574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4" grpId="0" animBg="1"/>
      <p:bldP spid="5" grpId="0"/>
      <p:bldP spid="10" grpId="0"/>
      <p:bldP spid="13" grpId="0" animBg="1"/>
      <p:bldP spid="14" grpId="0" animBg="1"/>
      <p:bldP spid="1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609600" y="8382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rgbClr val="CC0000"/>
                </a:solidFill>
                <a:latin typeface="Arial Narrow" pitchFamily="34" charset="0"/>
                <a:cs typeface="Arial" charset="0"/>
              </a:rPr>
              <a:t>I disturbi emotivi in età evolutiva</a:t>
            </a:r>
            <a:endParaRPr lang="it-IT" sz="4000" dirty="0">
              <a:solidFill>
                <a:srgbClr val="CC0000"/>
              </a:solidFill>
              <a:latin typeface="Arial Narrow" pitchFamily="34" charset="0"/>
              <a:cs typeface="Arial" charset="0"/>
            </a:endParaRPr>
          </a:p>
        </p:txBody>
      </p:sp>
      <p:sp>
        <p:nvSpPr>
          <p:cNvPr id="2" name="CasellaDiTesto 1"/>
          <p:cNvSpPr txBox="1"/>
          <p:nvPr/>
        </p:nvSpPr>
        <p:spPr>
          <a:xfrm>
            <a:off x="1423854" y="2318265"/>
            <a:ext cx="2352764" cy="830997"/>
          </a:xfrm>
          <a:prstGeom prst="rect">
            <a:avLst/>
          </a:prstGeom>
          <a:noFill/>
        </p:spPr>
        <p:txBody>
          <a:bodyPr wrap="square" rtlCol="0">
            <a:spAutoFit/>
          </a:bodyPr>
          <a:lstStyle/>
          <a:p>
            <a:pPr algn="ctr"/>
            <a:r>
              <a:rPr lang="it-IT" sz="2400" dirty="0" smtClean="0">
                <a:solidFill>
                  <a:srgbClr val="000000"/>
                </a:solidFill>
                <a:latin typeface="Arial Narrow" pitchFamily="34" charset="0"/>
              </a:rPr>
              <a:t>Deattivazione del sentimento morale</a:t>
            </a:r>
            <a:endParaRPr lang="it-IT" sz="2400" dirty="0">
              <a:solidFill>
                <a:srgbClr val="000000"/>
              </a:solidFill>
              <a:latin typeface="Arial Narrow" pitchFamily="34" charset="0"/>
            </a:endParaRPr>
          </a:p>
        </p:txBody>
      </p:sp>
      <p:sp>
        <p:nvSpPr>
          <p:cNvPr id="5" name="CasellaDiTesto 4"/>
          <p:cNvSpPr txBox="1"/>
          <p:nvPr/>
        </p:nvSpPr>
        <p:spPr>
          <a:xfrm>
            <a:off x="4876800" y="2267263"/>
            <a:ext cx="2895600" cy="830997"/>
          </a:xfrm>
          <a:prstGeom prst="rect">
            <a:avLst/>
          </a:prstGeom>
          <a:noFill/>
        </p:spPr>
        <p:txBody>
          <a:bodyPr wrap="square" rtlCol="0">
            <a:spAutoFit/>
          </a:bodyPr>
          <a:lstStyle/>
          <a:p>
            <a:pPr algn="ctr"/>
            <a:r>
              <a:rPr lang="it-IT" sz="2400" b="1" i="1" dirty="0" smtClean="0">
                <a:solidFill>
                  <a:srgbClr val="FF0000"/>
                </a:solidFill>
                <a:latin typeface="Arial Narrow" pitchFamily="34" charset="0"/>
              </a:rPr>
              <a:t>Aggressività normalizzata ‘amorale’</a:t>
            </a:r>
            <a:endParaRPr lang="it-IT" sz="2400" b="1" i="1" dirty="0">
              <a:solidFill>
                <a:srgbClr val="FF0000"/>
              </a:solidFill>
              <a:latin typeface="Arial Narrow" pitchFamily="34" charset="0"/>
            </a:endParaRPr>
          </a:p>
        </p:txBody>
      </p:sp>
      <p:sp>
        <p:nvSpPr>
          <p:cNvPr id="9" name="Ovale 8"/>
          <p:cNvSpPr/>
          <p:nvPr/>
        </p:nvSpPr>
        <p:spPr>
          <a:xfrm>
            <a:off x="4876800" y="4038599"/>
            <a:ext cx="2895600" cy="1600200"/>
          </a:xfrm>
          <a:prstGeom prst="ellipse">
            <a:avLst/>
          </a:prstGeom>
          <a:solidFill>
            <a:srgbClr val="00CC66"/>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solidFill>
                <a:srgbClr val="FFFFFF"/>
              </a:solidFill>
            </a:endParaRPr>
          </a:p>
        </p:txBody>
      </p:sp>
      <p:sp>
        <p:nvSpPr>
          <p:cNvPr id="10" name="CasellaDiTesto 9"/>
          <p:cNvSpPr txBox="1"/>
          <p:nvPr/>
        </p:nvSpPr>
        <p:spPr>
          <a:xfrm>
            <a:off x="5257800" y="4238535"/>
            <a:ext cx="2133600" cy="1200329"/>
          </a:xfrm>
          <a:prstGeom prst="rect">
            <a:avLst/>
          </a:prstGeom>
          <a:noFill/>
        </p:spPr>
        <p:txBody>
          <a:bodyPr wrap="square" rtlCol="0">
            <a:spAutoFit/>
          </a:bodyPr>
          <a:lstStyle/>
          <a:p>
            <a:pPr algn="ctr"/>
            <a:r>
              <a:rPr lang="it-IT" sz="2400" dirty="0" smtClean="0">
                <a:solidFill>
                  <a:srgbClr val="000000"/>
                </a:solidFill>
                <a:latin typeface="Arial Narrow" pitchFamily="34" charset="0"/>
              </a:rPr>
              <a:t>Disturbi da callosità emozionale</a:t>
            </a:r>
            <a:endParaRPr lang="it-IT" sz="2400" dirty="0">
              <a:solidFill>
                <a:srgbClr val="000000"/>
              </a:solidFill>
              <a:latin typeface="Arial Narrow" pitchFamily="34" charset="0"/>
            </a:endParaRPr>
          </a:p>
        </p:txBody>
      </p:sp>
      <p:sp>
        <p:nvSpPr>
          <p:cNvPr id="11" name="Freccia a destra 10"/>
          <p:cNvSpPr/>
          <p:nvPr/>
        </p:nvSpPr>
        <p:spPr>
          <a:xfrm flipH="1">
            <a:off x="3886200" y="4681582"/>
            <a:ext cx="762000" cy="314236"/>
          </a:xfrm>
          <a:prstGeom prst="rightArrow">
            <a:avLst/>
          </a:prstGeom>
          <a:solidFill>
            <a:srgbClr val="00B05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solidFill>
                <a:srgbClr val="FFFFFF"/>
              </a:solidFill>
            </a:endParaRPr>
          </a:p>
        </p:txBody>
      </p:sp>
      <p:sp>
        <p:nvSpPr>
          <p:cNvPr id="12" name="CasellaDiTesto 11"/>
          <p:cNvSpPr txBox="1"/>
          <p:nvPr/>
        </p:nvSpPr>
        <p:spPr>
          <a:xfrm>
            <a:off x="152400" y="4238535"/>
            <a:ext cx="3581400" cy="1200329"/>
          </a:xfrm>
          <a:prstGeom prst="rect">
            <a:avLst/>
          </a:prstGeom>
          <a:noFill/>
        </p:spPr>
        <p:txBody>
          <a:bodyPr wrap="square" rtlCol="0">
            <a:spAutoFit/>
          </a:bodyPr>
          <a:lstStyle/>
          <a:p>
            <a:pPr algn="r"/>
            <a:r>
              <a:rPr lang="it-IT" sz="2400" i="1" dirty="0" smtClean="0">
                <a:solidFill>
                  <a:srgbClr val="000000"/>
                </a:solidFill>
                <a:latin typeface="Arial Narrow" pitchFamily="34" charset="0"/>
              </a:rPr>
              <a:t>Apatia e demotivazione</a:t>
            </a:r>
          </a:p>
          <a:p>
            <a:pPr algn="r"/>
            <a:r>
              <a:rPr lang="it-IT" sz="2400" i="1" dirty="0" err="1" smtClean="0">
                <a:solidFill>
                  <a:srgbClr val="000000"/>
                </a:solidFill>
                <a:latin typeface="Arial Narrow" pitchFamily="34" charset="0"/>
              </a:rPr>
              <a:t>Sensation</a:t>
            </a:r>
            <a:r>
              <a:rPr lang="it-IT" sz="2400" i="1" dirty="0" smtClean="0">
                <a:solidFill>
                  <a:srgbClr val="000000"/>
                </a:solidFill>
                <a:latin typeface="Arial Narrow" pitchFamily="34" charset="0"/>
              </a:rPr>
              <a:t> </a:t>
            </a:r>
            <a:r>
              <a:rPr lang="it-IT" sz="2400" i="1" dirty="0" err="1" smtClean="0">
                <a:solidFill>
                  <a:srgbClr val="000000"/>
                </a:solidFill>
                <a:latin typeface="Arial Narrow" pitchFamily="34" charset="0"/>
              </a:rPr>
              <a:t>seeking</a:t>
            </a:r>
            <a:endParaRPr lang="it-IT" sz="2400" i="1" dirty="0" smtClean="0">
              <a:solidFill>
                <a:srgbClr val="000000"/>
              </a:solidFill>
              <a:latin typeface="Arial Narrow" pitchFamily="34" charset="0"/>
            </a:endParaRPr>
          </a:p>
          <a:p>
            <a:pPr algn="r"/>
            <a:r>
              <a:rPr lang="it-IT" sz="2400" i="1" dirty="0" err="1" smtClean="0">
                <a:solidFill>
                  <a:srgbClr val="000000"/>
                </a:solidFill>
                <a:latin typeface="Arial Narrow" pitchFamily="34" charset="0"/>
              </a:rPr>
              <a:t>Alessitimia</a:t>
            </a:r>
            <a:endParaRPr lang="it-IT" sz="2400" i="1" dirty="0">
              <a:solidFill>
                <a:srgbClr val="000000"/>
              </a:solidFill>
              <a:latin typeface="Arial Narrow" pitchFamily="34" charset="0"/>
            </a:endParaRPr>
          </a:p>
        </p:txBody>
      </p:sp>
      <p:sp>
        <p:nvSpPr>
          <p:cNvPr id="13" name="Freccia a destra 12"/>
          <p:cNvSpPr/>
          <p:nvPr/>
        </p:nvSpPr>
        <p:spPr>
          <a:xfrm rot="5400000" flipH="1">
            <a:off x="2219236" y="3679634"/>
            <a:ext cx="762000" cy="314236"/>
          </a:xfrm>
          <a:prstGeom prst="rightArrow">
            <a:avLst/>
          </a:prstGeom>
          <a:solidFill>
            <a:srgbClr val="00B05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solidFill>
                <a:srgbClr val="FFFFFF"/>
              </a:solidFill>
            </a:endParaRPr>
          </a:p>
        </p:txBody>
      </p:sp>
      <p:sp>
        <p:nvSpPr>
          <p:cNvPr id="14" name="Freccia a destra 13"/>
          <p:cNvSpPr/>
          <p:nvPr/>
        </p:nvSpPr>
        <p:spPr>
          <a:xfrm>
            <a:off x="3886200" y="2525645"/>
            <a:ext cx="762000" cy="314236"/>
          </a:xfrm>
          <a:prstGeom prst="rightArrow">
            <a:avLst/>
          </a:prstGeom>
          <a:solidFill>
            <a:srgbClr val="00B05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solidFill>
                <a:srgbClr val="FFFFFF"/>
              </a:solidFill>
            </a:endParaRPr>
          </a:p>
        </p:txBody>
      </p:sp>
    </p:spTree>
    <p:extLst>
      <p:ext uri="{BB962C8B-B14F-4D97-AF65-F5344CB8AC3E}">
        <p14:creationId xmlns:p14="http://schemas.microsoft.com/office/powerpoint/2010/main" val="370950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animBg="1"/>
      <p:bldP spid="10" grpId="0"/>
      <p:bldP spid="11" grpId="0" animBg="1"/>
      <p:bldP spid="12" grpId="0"/>
      <p:bldP spid="13" grpId="0" animBg="1"/>
      <p:bldP spid="1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609600" y="8382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smtClean="0">
                <a:solidFill>
                  <a:srgbClr val="CC0000"/>
                </a:solidFill>
                <a:latin typeface="Arial Narrow" pitchFamily="34" charset="0"/>
                <a:cs typeface="Arial" charset="0"/>
              </a:rPr>
              <a:t>Il disimpegno morale</a:t>
            </a:r>
          </a:p>
        </p:txBody>
      </p:sp>
      <p:sp>
        <p:nvSpPr>
          <p:cNvPr id="5" name="CasellaDiTesto 4"/>
          <p:cNvSpPr txBox="1"/>
          <p:nvPr/>
        </p:nvSpPr>
        <p:spPr>
          <a:xfrm>
            <a:off x="436418" y="2526362"/>
            <a:ext cx="3810000" cy="2754600"/>
          </a:xfrm>
          <a:prstGeom prst="rect">
            <a:avLst/>
          </a:prstGeom>
          <a:solidFill>
            <a:srgbClr val="CC9900"/>
          </a:solidFill>
        </p:spPr>
        <p:style>
          <a:lnRef idx="0">
            <a:schemeClr val="accent5"/>
          </a:lnRef>
          <a:fillRef idx="3">
            <a:schemeClr val="accent5"/>
          </a:fillRef>
          <a:effectRef idx="3">
            <a:schemeClr val="accent5"/>
          </a:effectRef>
          <a:fontRef idx="minor">
            <a:schemeClr val="lt1"/>
          </a:fontRef>
        </p:style>
        <p:txBody>
          <a:bodyPr>
            <a:spAutoFit/>
          </a:bodyPr>
          <a:lstStyle/>
          <a:p>
            <a:pPr>
              <a:spcBef>
                <a:spcPts val="600"/>
              </a:spcBef>
              <a:defRPr/>
            </a:pPr>
            <a:r>
              <a:rPr lang="it-IT" sz="2400" b="1" dirty="0">
                <a:solidFill>
                  <a:sysClr val="windowText" lastClr="000000"/>
                </a:solidFill>
                <a:latin typeface="Arial Narrow" pitchFamily="34" charset="0"/>
              </a:rPr>
              <a:t>Meccanismi di disimpegno morale:</a:t>
            </a:r>
          </a:p>
          <a:p>
            <a:pPr marL="457200" indent="-457200">
              <a:spcBef>
                <a:spcPts val="600"/>
              </a:spcBef>
              <a:buFont typeface="+mj-lt"/>
              <a:buAutoNum type="arabicPeriod"/>
              <a:defRPr/>
            </a:pPr>
            <a:r>
              <a:rPr lang="it-IT" sz="2000" dirty="0" err="1" smtClean="0">
                <a:solidFill>
                  <a:sysClr val="windowText" lastClr="000000"/>
                </a:solidFill>
                <a:latin typeface="Arial Narrow" pitchFamily="34" charset="0"/>
              </a:rPr>
              <a:t>Etichettamento</a:t>
            </a:r>
            <a:r>
              <a:rPr lang="it-IT" sz="2000" dirty="0" smtClean="0">
                <a:solidFill>
                  <a:sysClr val="windowText" lastClr="000000"/>
                </a:solidFill>
                <a:latin typeface="Arial Narrow" pitchFamily="34" charset="0"/>
              </a:rPr>
              <a:t> </a:t>
            </a:r>
            <a:r>
              <a:rPr lang="it-IT" sz="2000" dirty="0">
                <a:solidFill>
                  <a:sysClr val="windowText" lastClr="000000"/>
                </a:solidFill>
                <a:latin typeface="Arial Narrow" pitchFamily="34" charset="0"/>
              </a:rPr>
              <a:t>eufemistico</a:t>
            </a:r>
          </a:p>
          <a:p>
            <a:pPr marL="457200" indent="-457200">
              <a:spcBef>
                <a:spcPts val="600"/>
              </a:spcBef>
              <a:buFont typeface="+mj-lt"/>
              <a:buAutoNum type="arabicPeriod"/>
              <a:defRPr/>
            </a:pPr>
            <a:r>
              <a:rPr lang="it-IT" sz="2000" dirty="0">
                <a:solidFill>
                  <a:sysClr val="windowText" lastClr="000000"/>
                </a:solidFill>
                <a:latin typeface="Arial Narrow" pitchFamily="34" charset="0"/>
              </a:rPr>
              <a:t>Confronto vantaggioso</a:t>
            </a:r>
          </a:p>
          <a:p>
            <a:pPr marL="457200" indent="-457200">
              <a:spcBef>
                <a:spcPts val="600"/>
              </a:spcBef>
              <a:buFont typeface="+mj-lt"/>
              <a:buAutoNum type="arabicPeriod"/>
              <a:defRPr/>
            </a:pPr>
            <a:r>
              <a:rPr lang="it-IT" sz="2000" dirty="0">
                <a:solidFill>
                  <a:sysClr val="windowText" lastClr="000000"/>
                </a:solidFill>
                <a:latin typeface="Arial Narrow" pitchFamily="34" charset="0"/>
              </a:rPr>
              <a:t>Dislocamento della responsabilità</a:t>
            </a:r>
          </a:p>
          <a:p>
            <a:pPr marL="457200" indent="-457200">
              <a:spcBef>
                <a:spcPts val="600"/>
              </a:spcBef>
              <a:buFont typeface="+mj-lt"/>
              <a:buAutoNum type="arabicPeriod"/>
              <a:defRPr/>
            </a:pPr>
            <a:r>
              <a:rPr lang="it-IT" sz="2000" dirty="0" smtClean="0">
                <a:solidFill>
                  <a:sysClr val="windowText" lastClr="000000"/>
                </a:solidFill>
                <a:latin typeface="Arial Narrow" pitchFamily="34" charset="0"/>
              </a:rPr>
              <a:t>Distorsione </a:t>
            </a:r>
            <a:r>
              <a:rPr lang="it-IT" sz="2000" dirty="0">
                <a:solidFill>
                  <a:sysClr val="windowText" lastClr="000000"/>
                </a:solidFill>
                <a:latin typeface="Arial Narrow" pitchFamily="34" charset="0"/>
              </a:rPr>
              <a:t>delle conseguenze</a:t>
            </a:r>
          </a:p>
          <a:p>
            <a:pPr marL="457200" indent="-457200">
              <a:spcBef>
                <a:spcPts val="600"/>
              </a:spcBef>
              <a:buFont typeface="+mj-lt"/>
              <a:buAutoNum type="arabicPeriod"/>
              <a:defRPr/>
            </a:pPr>
            <a:r>
              <a:rPr lang="it-IT" sz="2000" dirty="0" err="1">
                <a:solidFill>
                  <a:sysClr val="windowText" lastClr="000000"/>
                </a:solidFill>
                <a:latin typeface="Arial Narrow" pitchFamily="34" charset="0"/>
              </a:rPr>
              <a:t>Deumanizzazione</a:t>
            </a:r>
            <a:r>
              <a:rPr lang="it-IT" sz="2000" dirty="0">
                <a:solidFill>
                  <a:sysClr val="windowText" lastClr="000000"/>
                </a:solidFill>
                <a:latin typeface="Arial Narrow" pitchFamily="34" charset="0"/>
              </a:rPr>
              <a:t> della </a:t>
            </a:r>
            <a:r>
              <a:rPr lang="it-IT" sz="2000" dirty="0" smtClean="0">
                <a:solidFill>
                  <a:sysClr val="windowText" lastClr="000000"/>
                </a:solidFill>
                <a:latin typeface="Arial Narrow" pitchFamily="34" charset="0"/>
              </a:rPr>
              <a:t>vittima</a:t>
            </a:r>
            <a:endParaRPr lang="it-IT" sz="2000" dirty="0">
              <a:solidFill>
                <a:sysClr val="windowText" lastClr="000000"/>
              </a:solidFill>
              <a:latin typeface="Arial Narrow" pitchFamily="34" charset="0"/>
            </a:endParaRPr>
          </a:p>
        </p:txBody>
      </p:sp>
      <p:sp>
        <p:nvSpPr>
          <p:cNvPr id="6" name="Freccia a destra 5"/>
          <p:cNvSpPr/>
          <p:nvPr/>
        </p:nvSpPr>
        <p:spPr>
          <a:xfrm>
            <a:off x="4343400" y="3492500"/>
            <a:ext cx="609600" cy="820738"/>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it-IT">
              <a:solidFill>
                <a:srgbClr val="000000"/>
              </a:solidFill>
            </a:endParaRPr>
          </a:p>
        </p:txBody>
      </p:sp>
      <p:sp>
        <p:nvSpPr>
          <p:cNvPr id="8" name="CasellaDiTesto 7"/>
          <p:cNvSpPr txBox="1"/>
          <p:nvPr/>
        </p:nvSpPr>
        <p:spPr>
          <a:xfrm>
            <a:off x="5181600" y="2095474"/>
            <a:ext cx="3810000" cy="361637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spcBef>
                <a:spcPts val="600"/>
              </a:spcBef>
              <a:defRPr/>
            </a:pPr>
            <a:r>
              <a:rPr lang="it-IT" sz="2400" b="1" dirty="0">
                <a:solidFill>
                  <a:sysClr val="windowText" lastClr="000000"/>
                </a:solidFill>
                <a:latin typeface="Arial Narrow" pitchFamily="34" charset="0"/>
              </a:rPr>
              <a:t>Azioni educative:</a:t>
            </a:r>
          </a:p>
          <a:p>
            <a:pPr marL="457200" indent="-457200">
              <a:spcBef>
                <a:spcPts val="600"/>
              </a:spcBef>
              <a:buFont typeface="+mj-lt"/>
              <a:buAutoNum type="arabicPeriod"/>
              <a:defRPr/>
            </a:pPr>
            <a:r>
              <a:rPr lang="it-IT" sz="2000" dirty="0">
                <a:solidFill>
                  <a:sysClr val="windowText" lastClr="000000"/>
                </a:solidFill>
                <a:latin typeface="Arial Narrow" pitchFamily="34" charset="0"/>
              </a:rPr>
              <a:t>Rifiutare qualsiasi spiegazione basata sulla provocazione</a:t>
            </a:r>
          </a:p>
          <a:p>
            <a:pPr marL="457200" indent="-457200">
              <a:spcBef>
                <a:spcPts val="600"/>
              </a:spcBef>
              <a:buFont typeface="+mj-lt"/>
              <a:buAutoNum type="arabicPeriod"/>
              <a:defRPr/>
            </a:pPr>
            <a:r>
              <a:rPr lang="it-IT" sz="2000" dirty="0">
                <a:solidFill>
                  <a:sysClr val="windowText" lastClr="000000"/>
                </a:solidFill>
                <a:latin typeface="Arial Narrow" pitchFamily="34" charset="0"/>
              </a:rPr>
              <a:t>Educare ad un corretto uso delle parole</a:t>
            </a:r>
          </a:p>
          <a:p>
            <a:pPr marL="457200" indent="-457200">
              <a:spcBef>
                <a:spcPts val="600"/>
              </a:spcBef>
              <a:buFont typeface="+mj-lt"/>
              <a:buAutoNum type="arabicPeriod"/>
              <a:defRPr/>
            </a:pPr>
            <a:r>
              <a:rPr lang="it-IT" sz="2000" dirty="0">
                <a:solidFill>
                  <a:sysClr val="windowText" lastClr="000000"/>
                </a:solidFill>
                <a:latin typeface="Arial Narrow" pitchFamily="34" charset="0"/>
              </a:rPr>
              <a:t>Non abituare al confronto con altri</a:t>
            </a:r>
          </a:p>
          <a:p>
            <a:pPr marL="457200" indent="-457200">
              <a:spcBef>
                <a:spcPts val="600"/>
              </a:spcBef>
              <a:buFont typeface="+mj-lt"/>
              <a:buAutoNum type="arabicPeriod"/>
              <a:defRPr/>
            </a:pPr>
            <a:r>
              <a:rPr lang="it-IT" sz="2000" dirty="0">
                <a:solidFill>
                  <a:sysClr val="windowText" lastClr="000000"/>
                </a:solidFill>
                <a:latin typeface="Arial Narrow" pitchFamily="34" charset="0"/>
              </a:rPr>
              <a:t>Educare all’assunzione di responsabilità «IO»</a:t>
            </a:r>
          </a:p>
          <a:p>
            <a:pPr marL="457200" indent="-457200">
              <a:spcBef>
                <a:spcPts val="600"/>
              </a:spcBef>
              <a:buFont typeface="+mj-lt"/>
              <a:buAutoNum type="arabicPeriod"/>
              <a:defRPr/>
            </a:pPr>
            <a:r>
              <a:rPr lang="it-IT" sz="2000" dirty="0">
                <a:solidFill>
                  <a:sysClr val="windowText" lastClr="000000"/>
                </a:solidFill>
                <a:latin typeface="Arial Narrow" pitchFamily="34" charset="0"/>
              </a:rPr>
              <a:t>Far riflettere sulle conseguenze </a:t>
            </a:r>
            <a:r>
              <a:rPr lang="it-IT" sz="2000" dirty="0" smtClean="0">
                <a:solidFill>
                  <a:sysClr val="windowText" lastClr="000000"/>
                </a:solidFill>
                <a:latin typeface="Arial Narrow" pitchFamily="34" charset="0"/>
              </a:rPr>
              <a:t>emotive</a:t>
            </a:r>
            <a:endParaRPr lang="it-IT" sz="2000" dirty="0">
              <a:solidFill>
                <a:sysClr val="windowText" lastClr="000000"/>
              </a:solidFill>
              <a:latin typeface="Arial Narrow" pitchFamily="34" charset="0"/>
            </a:endParaRPr>
          </a:p>
        </p:txBody>
      </p:sp>
    </p:spTree>
    <p:extLst>
      <p:ext uri="{BB962C8B-B14F-4D97-AF65-F5344CB8AC3E}">
        <p14:creationId xmlns:p14="http://schemas.microsoft.com/office/powerpoint/2010/main" val="2592599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09600" y="838200"/>
            <a:ext cx="8229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I livelli del discorso</a:t>
            </a:r>
            <a:endParaRPr lang="it-IT" dirty="0"/>
          </a:p>
        </p:txBody>
      </p:sp>
      <p:sp>
        <p:nvSpPr>
          <p:cNvPr id="9" name="CasellaDiTesto 8"/>
          <p:cNvSpPr txBox="1"/>
          <p:nvPr/>
        </p:nvSpPr>
        <p:spPr>
          <a:xfrm>
            <a:off x="609600" y="2215898"/>
            <a:ext cx="2209800" cy="83099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it-IT" sz="2400" dirty="0" smtClean="0">
                <a:solidFill>
                  <a:srgbClr val="000000"/>
                </a:solidFill>
                <a:latin typeface="Arial Narrow" pitchFamily="34" charset="0"/>
              </a:rPr>
              <a:t>Livello </a:t>
            </a:r>
            <a:r>
              <a:rPr lang="it-IT" sz="2400" dirty="0" err="1" smtClean="0">
                <a:solidFill>
                  <a:srgbClr val="000000"/>
                </a:solidFill>
                <a:latin typeface="Arial Narrow" pitchFamily="34" charset="0"/>
              </a:rPr>
              <a:t>pre</a:t>
            </a:r>
            <a:r>
              <a:rPr lang="it-IT" sz="2400" dirty="0" smtClean="0">
                <a:solidFill>
                  <a:srgbClr val="000000"/>
                </a:solidFill>
                <a:latin typeface="Arial Narrow" pitchFamily="34" charset="0"/>
              </a:rPr>
              <a:t>-convenzionale</a:t>
            </a:r>
          </a:p>
        </p:txBody>
      </p:sp>
      <p:sp>
        <p:nvSpPr>
          <p:cNvPr id="13" name="CasellaDiTesto 12"/>
          <p:cNvSpPr txBox="1"/>
          <p:nvPr/>
        </p:nvSpPr>
        <p:spPr>
          <a:xfrm>
            <a:off x="3467100" y="2229753"/>
            <a:ext cx="2209800" cy="83099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it-IT"/>
            </a:defPPr>
            <a:lvl1pPr algn="ctr">
              <a:defRPr sz="2400">
                <a:solidFill>
                  <a:srgbClr val="000000"/>
                </a:solidFill>
                <a:latin typeface="Arial Narrow"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it-IT" dirty="0"/>
              <a:t>Livello convenzionale</a:t>
            </a:r>
          </a:p>
        </p:txBody>
      </p:sp>
      <p:sp>
        <p:nvSpPr>
          <p:cNvPr id="14" name="CasellaDiTesto 13"/>
          <p:cNvSpPr txBox="1"/>
          <p:nvPr/>
        </p:nvSpPr>
        <p:spPr>
          <a:xfrm>
            <a:off x="6324600" y="2215898"/>
            <a:ext cx="2209800" cy="83099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it-IT"/>
            </a:defPPr>
            <a:lvl1pPr algn="ctr">
              <a:defRPr sz="2400">
                <a:solidFill>
                  <a:srgbClr val="000000"/>
                </a:solidFill>
                <a:latin typeface="Arial Narrow"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it-IT" dirty="0"/>
              <a:t>Livello </a:t>
            </a:r>
            <a:r>
              <a:rPr lang="it-IT" dirty="0" smtClean="0"/>
              <a:t>etico/morale</a:t>
            </a:r>
            <a:endParaRPr lang="it-IT" dirty="0"/>
          </a:p>
        </p:txBody>
      </p:sp>
      <p:sp>
        <p:nvSpPr>
          <p:cNvPr id="3" name="Freccia in giù 2"/>
          <p:cNvSpPr/>
          <p:nvPr/>
        </p:nvSpPr>
        <p:spPr>
          <a:xfrm>
            <a:off x="1428750" y="3124200"/>
            <a:ext cx="571500" cy="5334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t-IT"/>
          </a:p>
        </p:txBody>
      </p:sp>
      <p:sp>
        <p:nvSpPr>
          <p:cNvPr id="15" name="Freccia in giù 14"/>
          <p:cNvSpPr/>
          <p:nvPr/>
        </p:nvSpPr>
        <p:spPr>
          <a:xfrm>
            <a:off x="7143750" y="3124200"/>
            <a:ext cx="571500" cy="5334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t-IT"/>
          </a:p>
        </p:txBody>
      </p:sp>
      <p:sp>
        <p:nvSpPr>
          <p:cNvPr id="16" name="Freccia in giù 15"/>
          <p:cNvSpPr/>
          <p:nvPr/>
        </p:nvSpPr>
        <p:spPr>
          <a:xfrm>
            <a:off x="4286250" y="3124200"/>
            <a:ext cx="571500" cy="5334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t-IT"/>
          </a:p>
        </p:txBody>
      </p:sp>
      <p:sp>
        <p:nvSpPr>
          <p:cNvPr id="4" name="CasellaDiTesto 3"/>
          <p:cNvSpPr txBox="1"/>
          <p:nvPr/>
        </p:nvSpPr>
        <p:spPr>
          <a:xfrm>
            <a:off x="602673" y="3842266"/>
            <a:ext cx="2209800" cy="461665"/>
          </a:xfrm>
          <a:prstGeom prst="rect">
            <a:avLst/>
          </a:prstGeom>
          <a:noFill/>
        </p:spPr>
        <p:txBody>
          <a:bodyPr wrap="square" rtlCol="0">
            <a:spAutoFit/>
          </a:bodyPr>
          <a:lstStyle/>
          <a:p>
            <a:pPr algn="ctr"/>
            <a:r>
              <a:rPr lang="it-IT" sz="2400" b="1" dirty="0" smtClean="0">
                <a:latin typeface="Arial Narrow" pitchFamily="34" charset="0"/>
              </a:rPr>
              <a:t>Autorità</a:t>
            </a:r>
            <a:endParaRPr lang="it-IT" sz="2400" b="1" dirty="0">
              <a:latin typeface="Arial Narrow" pitchFamily="34" charset="0"/>
            </a:endParaRPr>
          </a:p>
        </p:txBody>
      </p:sp>
      <p:sp>
        <p:nvSpPr>
          <p:cNvPr id="17" name="CasellaDiTesto 16"/>
          <p:cNvSpPr txBox="1"/>
          <p:nvPr/>
        </p:nvSpPr>
        <p:spPr>
          <a:xfrm>
            <a:off x="3467100" y="3842265"/>
            <a:ext cx="2209800" cy="461665"/>
          </a:xfrm>
          <a:prstGeom prst="rect">
            <a:avLst/>
          </a:prstGeom>
          <a:noFill/>
        </p:spPr>
        <p:txBody>
          <a:bodyPr wrap="square" rtlCol="0">
            <a:spAutoFit/>
          </a:bodyPr>
          <a:lstStyle/>
          <a:p>
            <a:pPr algn="ctr"/>
            <a:r>
              <a:rPr lang="it-IT" sz="2400" b="1" dirty="0" smtClean="0">
                <a:latin typeface="Arial Narrow" pitchFamily="34" charset="0"/>
              </a:rPr>
              <a:t>Accordo sociale</a:t>
            </a:r>
            <a:endParaRPr lang="it-IT" sz="2400" b="1" dirty="0">
              <a:latin typeface="Arial Narrow" pitchFamily="34" charset="0"/>
            </a:endParaRPr>
          </a:p>
        </p:txBody>
      </p:sp>
      <p:sp>
        <p:nvSpPr>
          <p:cNvPr id="18" name="CasellaDiTesto 17"/>
          <p:cNvSpPr txBox="1"/>
          <p:nvPr/>
        </p:nvSpPr>
        <p:spPr>
          <a:xfrm>
            <a:off x="6324600" y="3842264"/>
            <a:ext cx="2209800" cy="461665"/>
          </a:xfrm>
          <a:prstGeom prst="rect">
            <a:avLst/>
          </a:prstGeom>
          <a:noFill/>
        </p:spPr>
        <p:txBody>
          <a:bodyPr wrap="square" rtlCol="0">
            <a:spAutoFit/>
          </a:bodyPr>
          <a:lstStyle/>
          <a:p>
            <a:pPr algn="ctr"/>
            <a:r>
              <a:rPr lang="it-IT" sz="2400" b="1" dirty="0" smtClean="0">
                <a:latin typeface="Arial Narrow" pitchFamily="34" charset="0"/>
              </a:rPr>
              <a:t>Valori universali</a:t>
            </a:r>
            <a:endParaRPr lang="it-IT" sz="2400" b="1" dirty="0">
              <a:latin typeface="Arial Narrow" pitchFamily="34" charset="0"/>
            </a:endParaRPr>
          </a:p>
        </p:txBody>
      </p:sp>
      <p:sp>
        <p:nvSpPr>
          <p:cNvPr id="19" name="Freccia in giù 18"/>
          <p:cNvSpPr/>
          <p:nvPr/>
        </p:nvSpPr>
        <p:spPr>
          <a:xfrm>
            <a:off x="1452995" y="4303931"/>
            <a:ext cx="571500" cy="5334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t-IT"/>
          </a:p>
        </p:txBody>
      </p:sp>
      <p:sp>
        <p:nvSpPr>
          <p:cNvPr id="20" name="Freccia in giù 19"/>
          <p:cNvSpPr/>
          <p:nvPr/>
        </p:nvSpPr>
        <p:spPr>
          <a:xfrm>
            <a:off x="7167995" y="4303931"/>
            <a:ext cx="571500" cy="5334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t-IT"/>
          </a:p>
        </p:txBody>
      </p:sp>
      <p:sp>
        <p:nvSpPr>
          <p:cNvPr id="21" name="Freccia in giù 20"/>
          <p:cNvSpPr/>
          <p:nvPr/>
        </p:nvSpPr>
        <p:spPr>
          <a:xfrm>
            <a:off x="4310495" y="4303931"/>
            <a:ext cx="571500" cy="5334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t-IT"/>
          </a:p>
        </p:txBody>
      </p:sp>
      <p:sp>
        <p:nvSpPr>
          <p:cNvPr id="22" name="CasellaDiTesto 21"/>
          <p:cNvSpPr txBox="1"/>
          <p:nvPr/>
        </p:nvSpPr>
        <p:spPr>
          <a:xfrm>
            <a:off x="602673" y="5029200"/>
            <a:ext cx="2209800" cy="1200329"/>
          </a:xfrm>
          <a:prstGeom prst="rect">
            <a:avLst/>
          </a:prstGeom>
          <a:noFill/>
        </p:spPr>
        <p:txBody>
          <a:bodyPr wrap="square" rtlCol="0">
            <a:spAutoFit/>
          </a:bodyPr>
          <a:lstStyle/>
          <a:p>
            <a:pPr algn="ctr"/>
            <a:r>
              <a:rPr lang="it-IT" sz="2400" i="1" dirty="0" smtClean="0">
                <a:latin typeface="Arial Narrow" pitchFamily="34" charset="0"/>
              </a:rPr>
              <a:t>Rischio dell’ubbidienza acritica</a:t>
            </a:r>
            <a:endParaRPr lang="it-IT" sz="2400" i="1" dirty="0">
              <a:latin typeface="Arial Narrow" pitchFamily="34" charset="0"/>
            </a:endParaRPr>
          </a:p>
        </p:txBody>
      </p:sp>
      <p:sp>
        <p:nvSpPr>
          <p:cNvPr id="23" name="CasellaDiTesto 22"/>
          <p:cNvSpPr txBox="1"/>
          <p:nvPr/>
        </p:nvSpPr>
        <p:spPr>
          <a:xfrm>
            <a:off x="3467100" y="5029199"/>
            <a:ext cx="2209800" cy="1200329"/>
          </a:xfrm>
          <a:prstGeom prst="rect">
            <a:avLst/>
          </a:prstGeom>
          <a:noFill/>
        </p:spPr>
        <p:txBody>
          <a:bodyPr wrap="square" rtlCol="0">
            <a:spAutoFit/>
          </a:bodyPr>
          <a:lstStyle/>
          <a:p>
            <a:pPr algn="ctr"/>
            <a:r>
              <a:rPr lang="it-IT" sz="2400" i="1" dirty="0" smtClean="0">
                <a:latin typeface="Arial Narrow" pitchFamily="34" charset="0"/>
              </a:rPr>
              <a:t>Rischio del conformismo sociale</a:t>
            </a:r>
            <a:endParaRPr lang="it-IT" sz="2400" i="1" dirty="0">
              <a:latin typeface="Arial Narrow" pitchFamily="34" charset="0"/>
            </a:endParaRPr>
          </a:p>
        </p:txBody>
      </p:sp>
      <p:sp>
        <p:nvSpPr>
          <p:cNvPr id="24" name="CasellaDiTesto 23"/>
          <p:cNvSpPr txBox="1"/>
          <p:nvPr/>
        </p:nvSpPr>
        <p:spPr>
          <a:xfrm>
            <a:off x="6324600" y="5029198"/>
            <a:ext cx="2209800" cy="1200329"/>
          </a:xfrm>
          <a:prstGeom prst="rect">
            <a:avLst/>
          </a:prstGeom>
          <a:noFill/>
        </p:spPr>
        <p:txBody>
          <a:bodyPr wrap="square" rtlCol="0">
            <a:spAutoFit/>
          </a:bodyPr>
          <a:lstStyle/>
          <a:p>
            <a:pPr algn="ctr"/>
            <a:r>
              <a:rPr lang="it-IT" sz="2400" i="1" dirty="0" smtClean="0">
                <a:latin typeface="Arial Narrow" pitchFamily="34" charset="0"/>
              </a:rPr>
              <a:t>Rischio della colonizzazione morale</a:t>
            </a:r>
            <a:endParaRPr lang="it-IT" sz="2400" i="1" dirty="0">
              <a:latin typeface="Arial Narrow" pitchFamily="34" charset="0"/>
            </a:endParaRPr>
          </a:p>
        </p:txBody>
      </p:sp>
    </p:spTree>
    <p:extLst>
      <p:ext uri="{BB962C8B-B14F-4D97-AF65-F5344CB8AC3E}">
        <p14:creationId xmlns:p14="http://schemas.microsoft.com/office/powerpoint/2010/main" val="60774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16" grpId="0" animBg="1"/>
      <p:bldP spid="4" grpId="0"/>
      <p:bldP spid="17" grpId="0"/>
      <p:bldP spid="18" grpId="0"/>
      <p:bldP spid="19" grpId="0" animBg="1"/>
      <p:bldP spid="20" grpId="0" animBg="1"/>
      <p:bldP spid="21" grpId="0" animBg="1"/>
      <p:bldP spid="22" grpId="0"/>
      <p:bldP spid="23" grpId="0"/>
      <p:bldP spid="2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2514600" y="2362200"/>
            <a:ext cx="4267200" cy="2819400"/>
          </a:xfrm>
          <a:prstGeom prst="rect">
            <a:avLst/>
          </a:prstGeom>
        </p:spPr>
        <p:txBody>
          <a:bodyPr wrap="none" fromWordArt="1">
            <a:prstTxWarp prst="textPlain">
              <a:avLst>
                <a:gd name="adj" fmla="val 50000"/>
              </a:avLst>
            </a:prstTxWarp>
          </a:bodyPr>
          <a:lstStyle/>
          <a:p>
            <a:pPr algn="ctr"/>
            <a:r>
              <a:rPr lang="it-IT" sz="3600" kern="10" dirty="0" smtClean="0">
                <a:ln w="9525">
                  <a:solidFill>
                    <a:srgbClr val="000000"/>
                  </a:solidFill>
                  <a:round/>
                  <a:headEnd/>
                  <a:tailEnd/>
                </a:ln>
                <a:solidFill>
                  <a:srgbClr val="FFFFFF"/>
                </a:solidFill>
                <a:latin typeface="Arial Narrow"/>
              </a:rPr>
              <a:t>Percorsi</a:t>
            </a:r>
          </a:p>
          <a:p>
            <a:pPr algn="ctr"/>
            <a:r>
              <a:rPr lang="it-IT" sz="3600" kern="10" dirty="0" smtClean="0">
                <a:ln w="9525">
                  <a:solidFill>
                    <a:srgbClr val="000000"/>
                  </a:solidFill>
                  <a:round/>
                  <a:headEnd/>
                  <a:tailEnd/>
                </a:ln>
                <a:solidFill>
                  <a:srgbClr val="FFFFFF"/>
                </a:solidFill>
                <a:latin typeface="Arial Narrow"/>
              </a:rPr>
              <a:t>educativi</a:t>
            </a:r>
          </a:p>
        </p:txBody>
      </p:sp>
    </p:spTree>
    <p:extLst>
      <p:ext uri="{BB962C8B-B14F-4D97-AF65-F5344CB8AC3E}">
        <p14:creationId xmlns:p14="http://schemas.microsoft.com/office/powerpoint/2010/main" val="15953451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Fattori educativi</a:t>
            </a:r>
            <a:endParaRPr lang="it-IT" dirty="0"/>
          </a:p>
        </p:txBody>
      </p:sp>
      <p:sp>
        <p:nvSpPr>
          <p:cNvPr id="5" name="CasellaDiTesto 4"/>
          <p:cNvSpPr txBox="1"/>
          <p:nvPr/>
        </p:nvSpPr>
        <p:spPr>
          <a:xfrm>
            <a:off x="914400" y="2209800"/>
            <a:ext cx="7391400" cy="3046988"/>
          </a:xfrm>
          <a:prstGeom prst="rect">
            <a:avLst/>
          </a:prstGeom>
          <a:noFill/>
        </p:spPr>
        <p:txBody>
          <a:bodyPr wrap="square" rtlCol="0">
            <a:spAutoFit/>
          </a:bodyPr>
          <a:lstStyle/>
          <a:p>
            <a:r>
              <a:rPr lang="it-IT" sz="2400" u="sng" dirty="0" smtClean="0">
                <a:latin typeface="Arial Narrow" pitchFamily="34" charset="0"/>
              </a:rPr>
              <a:t>Fattori </a:t>
            </a:r>
            <a:r>
              <a:rPr lang="it-IT" sz="2400" u="sng" dirty="0" err="1" smtClean="0">
                <a:latin typeface="Arial Narrow" pitchFamily="34" charset="0"/>
              </a:rPr>
              <a:t>educativ</a:t>
            </a:r>
            <a:r>
              <a:rPr lang="it-IT" sz="2400" u="sng" dirty="0" smtClean="0">
                <a:latin typeface="Arial Narrow" pitchFamily="34" charset="0"/>
              </a:rPr>
              <a:t> in grado di promuovere la crescita morale:</a:t>
            </a:r>
          </a:p>
          <a:p>
            <a:pPr marL="914400" lvl="1" indent="-457200">
              <a:buFont typeface="+mj-lt"/>
              <a:buAutoNum type="arabicPeriod"/>
            </a:pPr>
            <a:r>
              <a:rPr lang="it-IT" sz="2400" dirty="0" smtClean="0">
                <a:latin typeface="Arial Narrow" pitchFamily="34" charset="0"/>
              </a:rPr>
              <a:t>esposizione a sistemi sociali complessi e nuovi;</a:t>
            </a:r>
          </a:p>
          <a:p>
            <a:pPr marL="914400" lvl="1" indent="-457200">
              <a:buFont typeface="+mj-lt"/>
              <a:buAutoNum type="arabicPeriod"/>
            </a:pPr>
            <a:r>
              <a:rPr lang="it-IT" sz="2400" dirty="0" smtClean="0">
                <a:latin typeface="Arial Narrow" pitchFamily="34" charset="0"/>
              </a:rPr>
              <a:t>abitudine a pratiche discorsive sui comportamenti;</a:t>
            </a:r>
          </a:p>
          <a:p>
            <a:pPr marL="914400" lvl="1" indent="-457200">
              <a:buFont typeface="+mj-lt"/>
              <a:buAutoNum type="arabicPeriod"/>
            </a:pPr>
            <a:r>
              <a:rPr lang="it-IT" sz="2400" dirty="0" smtClean="0">
                <a:latin typeface="Arial Narrow" pitchFamily="34" charset="0"/>
              </a:rPr>
              <a:t>educazione al </a:t>
            </a:r>
            <a:r>
              <a:rPr lang="it-IT" sz="2400" dirty="0" err="1" smtClean="0">
                <a:latin typeface="Arial Narrow" pitchFamily="34" charset="0"/>
              </a:rPr>
              <a:t>role-taking</a:t>
            </a:r>
            <a:r>
              <a:rPr lang="it-IT" sz="2400" dirty="0" smtClean="0">
                <a:latin typeface="Arial Narrow" pitchFamily="34" charset="0"/>
              </a:rPr>
              <a:t> ed al </a:t>
            </a:r>
            <a:r>
              <a:rPr lang="it-IT" sz="2400" dirty="0" err="1" smtClean="0">
                <a:latin typeface="Arial Narrow" pitchFamily="34" charset="0"/>
              </a:rPr>
              <a:t>perspective-taking</a:t>
            </a:r>
            <a:r>
              <a:rPr lang="it-IT" sz="2400" dirty="0" smtClean="0">
                <a:latin typeface="Arial Narrow" pitchFamily="34" charset="0"/>
              </a:rPr>
              <a:t>;</a:t>
            </a:r>
          </a:p>
          <a:p>
            <a:pPr marL="914400" lvl="1" indent="-457200">
              <a:buFont typeface="+mj-lt"/>
              <a:buAutoNum type="arabicPeriod"/>
            </a:pPr>
            <a:r>
              <a:rPr lang="it-IT" sz="2400" dirty="0" smtClean="0">
                <a:latin typeface="Arial Narrow" pitchFamily="34" charset="0"/>
              </a:rPr>
              <a:t>potenziamento delle capacità immaginative;</a:t>
            </a:r>
          </a:p>
          <a:p>
            <a:pPr marL="914400" lvl="1" indent="-457200">
              <a:buFont typeface="+mj-lt"/>
              <a:buAutoNum type="arabicPeriod"/>
            </a:pPr>
            <a:r>
              <a:rPr lang="it-IT" sz="2400" dirty="0" smtClean="0">
                <a:latin typeface="Arial Narrow" pitchFamily="34" charset="0"/>
              </a:rPr>
              <a:t>educazione alle emozioni;</a:t>
            </a:r>
          </a:p>
          <a:p>
            <a:pPr marL="914400" lvl="1" indent="-457200">
              <a:buFont typeface="+mj-lt"/>
              <a:buAutoNum type="arabicPeriod"/>
            </a:pPr>
            <a:r>
              <a:rPr lang="it-IT" sz="2400" dirty="0" smtClean="0">
                <a:latin typeface="Arial Narrow" pitchFamily="34" charset="0"/>
              </a:rPr>
              <a:t>responsabilizzazione del bambino;</a:t>
            </a:r>
          </a:p>
          <a:p>
            <a:pPr marL="914400" lvl="1" indent="-457200">
              <a:buFont typeface="+mj-lt"/>
              <a:buAutoNum type="arabicPeriod"/>
            </a:pPr>
            <a:r>
              <a:rPr lang="it-IT" sz="2400" dirty="0" smtClean="0">
                <a:latin typeface="Arial Narrow" pitchFamily="34" charset="0"/>
              </a:rPr>
              <a:t>modellamento da parte degli adulti.</a:t>
            </a:r>
          </a:p>
        </p:txBody>
      </p:sp>
    </p:spTree>
    <p:extLst>
      <p:ext uri="{BB962C8B-B14F-4D97-AF65-F5344CB8AC3E}">
        <p14:creationId xmlns:p14="http://schemas.microsoft.com/office/powerpoint/2010/main" val="31623255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914400"/>
            <a:ext cx="8153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a:defRPr sz="4000">
                <a:solidFill>
                  <a:schemeClr val="accent2"/>
                </a:solidFill>
                <a:latin typeface="Arial Narrow" pitchFamily="34" charset="0"/>
                <a:cs typeface="Arial" charset="0"/>
              </a:defRPr>
            </a:lvl1pPr>
          </a:lstStyle>
          <a:p>
            <a:r>
              <a:rPr lang="it-IT" dirty="0" smtClean="0"/>
              <a:t>Interventi educativi specifici</a:t>
            </a:r>
            <a:endParaRPr lang="it-IT" dirty="0"/>
          </a:p>
        </p:txBody>
      </p:sp>
      <p:sp>
        <p:nvSpPr>
          <p:cNvPr id="5" name="CasellaDiTesto 4"/>
          <p:cNvSpPr txBox="1"/>
          <p:nvPr/>
        </p:nvSpPr>
        <p:spPr>
          <a:xfrm>
            <a:off x="1447800" y="1974273"/>
            <a:ext cx="7086600" cy="2739211"/>
          </a:xfrm>
          <a:prstGeom prst="rect">
            <a:avLst/>
          </a:prstGeom>
          <a:noFill/>
        </p:spPr>
        <p:txBody>
          <a:bodyPr wrap="square" rtlCol="0">
            <a:spAutoFit/>
          </a:bodyPr>
          <a:lstStyle/>
          <a:p>
            <a:pPr marL="342900" indent="-342900">
              <a:buFont typeface="Courier New" pitchFamily="49" charset="0"/>
              <a:buChar char="o"/>
            </a:pPr>
            <a:r>
              <a:rPr lang="it-IT" sz="2400" i="1" dirty="0">
                <a:latin typeface="Arial Narrow" pitchFamily="34" charset="0"/>
              </a:rPr>
              <a:t>approcci </a:t>
            </a:r>
            <a:r>
              <a:rPr lang="it-IT" sz="2400" i="1" dirty="0" smtClean="0">
                <a:latin typeface="Arial Narrow" pitchFamily="34" charset="0"/>
              </a:rPr>
              <a:t>svalutanti</a:t>
            </a:r>
            <a:r>
              <a:rPr lang="it-IT" sz="2000" dirty="0" smtClean="0">
                <a:latin typeface="Arial Narrow" pitchFamily="34" charset="0"/>
              </a:rPr>
              <a:t>: “</a:t>
            </a:r>
            <a:r>
              <a:rPr lang="it-IT" sz="2000" dirty="0">
                <a:latin typeface="Arial Narrow" pitchFamily="34" charset="0"/>
              </a:rPr>
              <a:t>vergognati, ti sei comportato proprio come un bambino cattivo</a:t>
            </a:r>
            <a:r>
              <a:rPr lang="it-IT" sz="2000" dirty="0" smtClean="0">
                <a:latin typeface="Arial Narrow" pitchFamily="34" charset="0"/>
              </a:rPr>
              <a:t>! Sono molto delusa da te…”;</a:t>
            </a:r>
            <a:endParaRPr lang="it-IT" sz="2000" dirty="0">
              <a:latin typeface="Arial Narrow" pitchFamily="34" charset="0"/>
            </a:endParaRPr>
          </a:p>
          <a:p>
            <a:pPr marL="342900" lvl="0" indent="-342900">
              <a:buFont typeface="Courier New" pitchFamily="49" charset="0"/>
              <a:buChar char="o"/>
            </a:pPr>
            <a:r>
              <a:rPr lang="it-IT" sz="2400" i="1" dirty="0" smtClean="0">
                <a:latin typeface="Arial Narrow" pitchFamily="34" charset="0"/>
              </a:rPr>
              <a:t>spiegazioni moralistiche</a:t>
            </a:r>
            <a:r>
              <a:rPr lang="it-IT" sz="2000" i="1" dirty="0" smtClean="0">
                <a:latin typeface="Arial Narrow" pitchFamily="34" charset="0"/>
              </a:rPr>
              <a:t>:</a:t>
            </a:r>
            <a:r>
              <a:rPr lang="it-IT" sz="2000" dirty="0" smtClean="0">
                <a:latin typeface="Arial Narrow" pitchFamily="34" charset="0"/>
              </a:rPr>
              <a:t> “</a:t>
            </a:r>
            <a:r>
              <a:rPr lang="it-IT" sz="2000" dirty="0">
                <a:latin typeface="Arial Narrow" pitchFamily="34" charset="0"/>
              </a:rPr>
              <a:t>non è giusto sottrarre con la forza i giocattoli ai compagni!”, “secondo te, sta bene spingere gli altri per portargli via i giochi</a:t>
            </a:r>
            <a:r>
              <a:rPr lang="it-IT" sz="2000" dirty="0" smtClean="0">
                <a:latin typeface="Arial Narrow" pitchFamily="34" charset="0"/>
              </a:rPr>
              <a:t>?”;</a:t>
            </a:r>
            <a:endParaRPr lang="it-IT" sz="2000" dirty="0">
              <a:latin typeface="Arial Narrow" pitchFamily="34" charset="0"/>
            </a:endParaRPr>
          </a:p>
          <a:p>
            <a:pPr marL="342900" lvl="0" indent="-342900">
              <a:buFont typeface="Courier New" pitchFamily="49" charset="0"/>
              <a:buChar char="o"/>
            </a:pPr>
            <a:r>
              <a:rPr lang="it-IT" sz="2400" i="1" dirty="0" smtClean="0">
                <a:latin typeface="Arial Narrow" pitchFamily="34" charset="0"/>
              </a:rPr>
              <a:t>riflessioni </a:t>
            </a:r>
            <a:r>
              <a:rPr lang="it-IT" sz="2400" i="1" dirty="0" err="1" smtClean="0">
                <a:latin typeface="Arial Narrow" pitchFamily="34" charset="0"/>
              </a:rPr>
              <a:t>empatizzanti</a:t>
            </a:r>
            <a:r>
              <a:rPr lang="it-IT" sz="2000" i="1" dirty="0" smtClean="0">
                <a:latin typeface="Arial Narrow" pitchFamily="34" charset="0"/>
              </a:rPr>
              <a:t>: «</a:t>
            </a:r>
            <a:r>
              <a:rPr lang="it-IT" sz="2000" dirty="0" smtClean="0">
                <a:latin typeface="Arial Narrow" pitchFamily="34" charset="0"/>
              </a:rPr>
              <a:t>secondo </a:t>
            </a:r>
            <a:r>
              <a:rPr lang="it-IT" sz="2000" dirty="0">
                <a:latin typeface="Arial Narrow" pitchFamily="34" charset="0"/>
              </a:rPr>
              <a:t>te, come si sente il tuo compagno, dopo che lo hai deriso? Puoi far qualcosa per rimediare e farlo stare meglio</a:t>
            </a:r>
            <a:r>
              <a:rPr lang="it-IT" sz="2000" dirty="0" smtClean="0">
                <a:latin typeface="Arial Narrow" pitchFamily="34" charset="0"/>
              </a:rPr>
              <a:t>?”.</a:t>
            </a:r>
            <a:endParaRPr lang="it-IT" sz="2000" dirty="0">
              <a:latin typeface="Arial Narrow" pitchFamily="34" charset="0"/>
            </a:endParaRPr>
          </a:p>
        </p:txBody>
      </p:sp>
      <p:sp>
        <p:nvSpPr>
          <p:cNvPr id="6" name="Freccia circolare a destra 5"/>
          <p:cNvSpPr/>
          <p:nvPr/>
        </p:nvSpPr>
        <p:spPr>
          <a:xfrm>
            <a:off x="762000" y="3124200"/>
            <a:ext cx="533400" cy="2438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CasellaDiTesto 7"/>
          <p:cNvSpPr txBox="1"/>
          <p:nvPr/>
        </p:nvSpPr>
        <p:spPr>
          <a:xfrm>
            <a:off x="1461655" y="5137435"/>
            <a:ext cx="7086600" cy="461665"/>
          </a:xfrm>
          <a:prstGeom prst="rect">
            <a:avLst/>
          </a:prstGeom>
          <a:noFill/>
        </p:spPr>
        <p:txBody>
          <a:bodyPr wrap="square" rtlCol="0">
            <a:spAutoFit/>
          </a:bodyPr>
          <a:lstStyle/>
          <a:p>
            <a:r>
              <a:rPr lang="it-IT" sz="2400" b="1" i="1" dirty="0" smtClean="0">
                <a:latin typeface="Arial Narrow" pitchFamily="34" charset="0"/>
              </a:rPr>
              <a:t>Aiutare la vittima</a:t>
            </a:r>
            <a:endParaRPr lang="it-IT" sz="2400" b="1" i="1" dirty="0">
              <a:latin typeface="Arial Narrow" pitchFamily="34" charset="0"/>
            </a:endParaRPr>
          </a:p>
        </p:txBody>
      </p:sp>
    </p:spTree>
    <p:extLst>
      <p:ext uri="{BB962C8B-B14F-4D97-AF65-F5344CB8AC3E}">
        <p14:creationId xmlns:p14="http://schemas.microsoft.com/office/powerpoint/2010/main" val="419358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620914" y="838200"/>
            <a:ext cx="7696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chemeClr val="accent2"/>
                </a:solidFill>
                <a:latin typeface="Arial Narrow" pitchFamily="34" charset="0"/>
                <a:cs typeface="Arial" charset="0"/>
              </a:rPr>
              <a:t>Percorsi di alfabetizzazione emotiva</a:t>
            </a:r>
            <a:endParaRPr lang="it-IT" sz="4000" dirty="0">
              <a:solidFill>
                <a:schemeClr val="accent2"/>
              </a:solidFill>
              <a:latin typeface="Arial Narrow" pitchFamily="34" charset="0"/>
              <a:cs typeface="Arial" charset="0"/>
            </a:endParaRPr>
          </a:p>
        </p:txBody>
      </p:sp>
      <p:sp>
        <p:nvSpPr>
          <p:cNvPr id="4" name="Rettangolo 3"/>
          <p:cNvSpPr/>
          <p:nvPr/>
        </p:nvSpPr>
        <p:spPr>
          <a:xfrm>
            <a:off x="794712" y="1828800"/>
            <a:ext cx="4693914"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t-IT" sz="8000" b="1" cap="all" spc="0" dirty="0" smtClean="0">
                <a:ln w="0"/>
                <a:solidFill>
                  <a:srgbClr val="002060"/>
                </a:solidFill>
                <a:effectLst/>
                <a:latin typeface="Tempus Sans ITC" pitchFamily="82" charset="0"/>
              </a:rPr>
              <a:t>S</a:t>
            </a:r>
            <a:r>
              <a:rPr lang="it-IT" sz="3200" b="1" cap="all" spc="0" dirty="0" smtClean="0">
                <a:ln w="0"/>
                <a:solidFill>
                  <a:srgbClr val="002060"/>
                </a:solidFill>
                <a:effectLst/>
                <a:latin typeface="Tempus Sans ITC" pitchFamily="82" charset="0"/>
              </a:rPr>
              <a:t>entire le emozioni</a:t>
            </a:r>
            <a:endParaRPr lang="it-IT" sz="3200" b="1" cap="all" spc="0" dirty="0">
              <a:ln w="0"/>
              <a:solidFill>
                <a:srgbClr val="002060"/>
              </a:solidFill>
              <a:effectLst/>
              <a:latin typeface="Tempus Sans ITC" pitchFamily="82" charset="0"/>
            </a:endParaRPr>
          </a:p>
        </p:txBody>
      </p:sp>
      <p:sp>
        <p:nvSpPr>
          <p:cNvPr id="14" name="Rettangolo 13"/>
          <p:cNvSpPr/>
          <p:nvPr/>
        </p:nvSpPr>
        <p:spPr>
          <a:xfrm>
            <a:off x="1314602" y="2895600"/>
            <a:ext cx="5529078"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t-IT" sz="8000" b="1" cap="all" dirty="0" smtClean="0">
                <a:ln w="0"/>
                <a:solidFill>
                  <a:srgbClr val="002060"/>
                </a:solidFill>
                <a:effectLst/>
                <a:latin typeface="Tempus Sans ITC" pitchFamily="82" charset="0"/>
              </a:rPr>
              <a:t>T</a:t>
            </a:r>
            <a:r>
              <a:rPr lang="it-IT" sz="3200" b="1" cap="all" spc="0" dirty="0" smtClean="0">
                <a:ln w="0"/>
                <a:solidFill>
                  <a:srgbClr val="002060"/>
                </a:solidFill>
                <a:effectLst/>
                <a:latin typeface="Tempus Sans ITC" pitchFamily="82" charset="0"/>
              </a:rPr>
              <a:t>ollerare le emozioni</a:t>
            </a:r>
            <a:endParaRPr lang="it-IT" sz="3200" b="1" cap="all" spc="0" dirty="0">
              <a:ln w="0"/>
              <a:solidFill>
                <a:srgbClr val="002060"/>
              </a:solidFill>
              <a:effectLst/>
              <a:latin typeface="Tempus Sans ITC" pitchFamily="82" charset="0"/>
            </a:endParaRPr>
          </a:p>
        </p:txBody>
      </p:sp>
      <p:sp>
        <p:nvSpPr>
          <p:cNvPr id="15" name="Rettangolo 14"/>
          <p:cNvSpPr/>
          <p:nvPr/>
        </p:nvSpPr>
        <p:spPr>
          <a:xfrm>
            <a:off x="1684904" y="3962400"/>
            <a:ext cx="5533887"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t-IT" sz="8000" b="1" cap="all" dirty="0" smtClean="0">
                <a:ln w="0"/>
                <a:solidFill>
                  <a:srgbClr val="002060"/>
                </a:solidFill>
                <a:effectLst/>
                <a:latin typeface="Tempus Sans ITC" pitchFamily="82" charset="0"/>
              </a:rPr>
              <a:t>E</a:t>
            </a:r>
            <a:r>
              <a:rPr lang="it-IT" sz="3200" b="1" cap="all" spc="0" dirty="0" smtClean="0">
                <a:ln w="0"/>
                <a:solidFill>
                  <a:srgbClr val="002060"/>
                </a:solidFill>
                <a:effectLst/>
                <a:latin typeface="Tempus Sans ITC" pitchFamily="82" charset="0"/>
              </a:rPr>
              <a:t>laborare le emozioni</a:t>
            </a:r>
            <a:endParaRPr lang="it-IT" sz="3200" b="1" cap="all" spc="0" dirty="0">
              <a:ln w="0"/>
              <a:solidFill>
                <a:srgbClr val="002060"/>
              </a:solidFill>
              <a:effectLst/>
              <a:latin typeface="Tempus Sans ITC" pitchFamily="82" charset="0"/>
            </a:endParaRPr>
          </a:p>
        </p:txBody>
      </p:sp>
      <p:sp>
        <p:nvSpPr>
          <p:cNvPr id="16" name="Rettangolo 15"/>
          <p:cNvSpPr/>
          <p:nvPr/>
        </p:nvSpPr>
        <p:spPr>
          <a:xfrm>
            <a:off x="2133600" y="4971177"/>
            <a:ext cx="5726248"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t-IT" sz="8000" b="1" cap="all" dirty="0" smtClean="0">
                <a:ln w="0"/>
                <a:solidFill>
                  <a:srgbClr val="002060"/>
                </a:solidFill>
                <a:effectLst/>
                <a:latin typeface="Tempus Sans ITC" pitchFamily="82" charset="0"/>
              </a:rPr>
              <a:t>P</a:t>
            </a:r>
            <a:r>
              <a:rPr lang="it-IT" sz="3200" b="1" cap="all" spc="0" dirty="0" smtClean="0">
                <a:ln w="0"/>
                <a:solidFill>
                  <a:srgbClr val="002060"/>
                </a:solidFill>
                <a:effectLst/>
                <a:latin typeface="Tempus Sans ITC" pitchFamily="82" charset="0"/>
              </a:rPr>
              <a:t>ianificare le emozioni</a:t>
            </a:r>
            <a:endParaRPr lang="it-IT" sz="3200" b="1" cap="all" spc="0" dirty="0">
              <a:ln w="0"/>
              <a:solidFill>
                <a:srgbClr val="002060"/>
              </a:solidFill>
              <a:effectLst/>
              <a:latin typeface="Tempus Sans ITC" pitchFamily="82" charset="0"/>
            </a:endParaRPr>
          </a:p>
        </p:txBody>
      </p:sp>
    </p:spTree>
    <p:extLst>
      <p:ext uri="{BB962C8B-B14F-4D97-AF65-F5344CB8AC3E}">
        <p14:creationId xmlns:p14="http://schemas.microsoft.com/office/powerpoint/2010/main" val="35219304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704141281"/>
              </p:ext>
            </p:extLst>
          </p:nvPr>
        </p:nvGraphicFramePr>
        <p:xfrm>
          <a:off x="1126605" y="1981200"/>
          <a:ext cx="7162800" cy="1981200"/>
        </p:xfrm>
        <a:graphic>
          <a:graphicData uri="http://schemas.openxmlformats.org/drawingml/2006/table">
            <a:tbl>
              <a:tblPr bandRow="1">
                <a:tableStyleId>{21E4AEA4-8DFA-4A89-87EB-49C32662AFE0}</a:tableStyleId>
              </a:tblPr>
              <a:tblGrid>
                <a:gridCol w="1405242"/>
                <a:gridCol w="5757558"/>
              </a:tblGrid>
              <a:tr h="320403">
                <a:tc rowSpan="5">
                  <a:txBody>
                    <a:bodyPr/>
                    <a:lstStyle/>
                    <a:p>
                      <a:pPr algn="l"/>
                      <a:r>
                        <a:rPr lang="it-IT" sz="2400" b="1" dirty="0" smtClean="0">
                          <a:latin typeface="Arial Narrow" pitchFamily="34" charset="0"/>
                        </a:rPr>
                        <a:t>Sentire</a:t>
                      </a:r>
                      <a:endParaRPr lang="it-IT" sz="2400" b="1" dirty="0">
                        <a:latin typeface="Arial Narrow" pitchFamily="34" charset="0"/>
                      </a:endParaRPr>
                    </a:p>
                  </a:txBody>
                  <a:tcPr anchor="ctr"/>
                </a:tc>
                <a:tc>
                  <a:txBody>
                    <a:bodyPr/>
                    <a:lstStyle/>
                    <a:p>
                      <a:r>
                        <a:rPr kumimoji="0" lang="it-IT" sz="2000" i="1" kern="1200" dirty="0" smtClean="0">
                          <a:effectLst/>
                          <a:latin typeface="Arial Narrow" pitchFamily="34" charset="0"/>
                        </a:rPr>
                        <a:t>1. Avvertire le sensazioni corporee collegate alle emozioni.</a:t>
                      </a:r>
                      <a:endParaRPr lang="it-IT" sz="2000" i="1" dirty="0">
                        <a:latin typeface="Arial Narrow" pitchFamily="34" charset="0"/>
                      </a:endParaRPr>
                    </a:p>
                  </a:txBody>
                  <a:tcPr/>
                </a:tc>
              </a:tr>
              <a:tr h="320403">
                <a:tc vMerge="1">
                  <a:txBody>
                    <a:bodyPr/>
                    <a:lstStyle/>
                    <a:p>
                      <a:endParaRPr lang="it-IT" sz="2000" dirty="0">
                        <a:latin typeface="Arial Narrow" pitchFamily="34" charset="0"/>
                      </a:endParaRPr>
                    </a:p>
                  </a:txBody>
                  <a:tcPr>
                    <a:solidFill>
                      <a:schemeClr val="accent4">
                        <a:lumMod val="20000"/>
                        <a:lumOff val="80000"/>
                      </a:schemeClr>
                    </a:solidFill>
                  </a:tcPr>
                </a:tc>
                <a:tc>
                  <a:txBody>
                    <a:bodyPr/>
                    <a:lstStyle/>
                    <a:p>
                      <a:r>
                        <a:rPr kumimoji="0" lang="it-IT" sz="2000" i="1" kern="1200" dirty="0" smtClean="0">
                          <a:effectLst/>
                          <a:latin typeface="Arial Narrow" pitchFamily="34" charset="0"/>
                        </a:rPr>
                        <a:t>2. Osservare il proprio comportamento.</a:t>
                      </a:r>
                      <a:endParaRPr lang="it-IT" sz="2000" i="1" dirty="0">
                        <a:latin typeface="Arial Narrow" pitchFamily="34" charset="0"/>
                      </a:endParaRPr>
                    </a:p>
                  </a:txBody>
                  <a:tcPr/>
                </a:tc>
              </a:tr>
              <a:tr h="320403">
                <a:tc vMerge="1">
                  <a:txBody>
                    <a:bodyPr/>
                    <a:lstStyle/>
                    <a:p>
                      <a:endParaRPr lang="it-IT" sz="2000" dirty="0">
                        <a:latin typeface="Arial Narrow" pitchFamily="34" charset="0"/>
                      </a:endParaRPr>
                    </a:p>
                  </a:txBody>
                  <a:tcPr>
                    <a:solidFill>
                      <a:schemeClr val="accent4">
                        <a:lumMod val="20000"/>
                        <a:lumOff val="80000"/>
                      </a:schemeClr>
                    </a:solidFill>
                  </a:tcPr>
                </a:tc>
                <a:tc>
                  <a:txBody>
                    <a:bodyPr/>
                    <a:lstStyle/>
                    <a:p>
                      <a:pPr marL="0" algn="l" rtl="0" eaLnBrk="1" latinLnBrk="0" hangingPunct="1"/>
                      <a:r>
                        <a:rPr kumimoji="0" lang="it-IT" sz="2000" i="1" kern="1200" dirty="0" smtClean="0">
                          <a:effectLst/>
                          <a:latin typeface="Arial Narrow" pitchFamily="34" charset="0"/>
                        </a:rPr>
                        <a:t>3. Acquisire un vocabolario emozionale.</a:t>
                      </a:r>
                      <a:endParaRPr kumimoji="0" lang="it-IT" sz="2000" i="1" kern="1200" dirty="0">
                        <a:solidFill>
                          <a:schemeClr val="dk1"/>
                        </a:solidFill>
                        <a:effectLst/>
                        <a:latin typeface="Arial Narrow" pitchFamily="34" charset="0"/>
                        <a:ea typeface="+mn-ea"/>
                        <a:cs typeface="+mn-cs"/>
                      </a:endParaRPr>
                    </a:p>
                  </a:txBody>
                  <a:tcPr/>
                </a:tc>
              </a:tr>
              <a:tr h="320403">
                <a:tc vMerge="1">
                  <a:txBody>
                    <a:bodyPr/>
                    <a:lstStyle/>
                    <a:p>
                      <a:endParaRPr lang="it-IT" sz="2000" dirty="0">
                        <a:latin typeface="Arial Narrow" pitchFamily="34" charset="0"/>
                      </a:endParaRPr>
                    </a:p>
                  </a:txBody>
                  <a:tcPr>
                    <a:solidFill>
                      <a:schemeClr val="accent4">
                        <a:lumMod val="20000"/>
                        <a:lumOff val="80000"/>
                      </a:schemeClr>
                    </a:solidFill>
                  </a:tcPr>
                </a:tc>
                <a:tc>
                  <a:txBody>
                    <a:bodyPr/>
                    <a:lstStyle/>
                    <a:p>
                      <a:pPr marL="0" algn="l" rtl="0" eaLnBrk="1" latinLnBrk="0" hangingPunct="1"/>
                      <a:r>
                        <a:rPr kumimoji="0" lang="it-IT" sz="2000" i="1" kern="1200" dirty="0" smtClean="0">
                          <a:effectLst/>
                          <a:latin typeface="Arial Narrow" pitchFamily="34" charset="0"/>
                        </a:rPr>
                        <a:t>4. Riconoscere le emozioni di base.</a:t>
                      </a:r>
                      <a:endParaRPr kumimoji="0" lang="it-IT" sz="2000" i="1" kern="1200" dirty="0">
                        <a:solidFill>
                          <a:schemeClr val="dk1"/>
                        </a:solidFill>
                        <a:effectLst/>
                        <a:latin typeface="Arial Narrow" pitchFamily="34" charset="0"/>
                        <a:ea typeface="+mn-ea"/>
                        <a:cs typeface="+mn-cs"/>
                      </a:endParaRPr>
                    </a:p>
                  </a:txBody>
                  <a:tcPr/>
                </a:tc>
              </a:tr>
              <a:tr h="320403">
                <a:tc vMerge="1">
                  <a:txBody>
                    <a:bodyPr/>
                    <a:lstStyle/>
                    <a:p>
                      <a:endParaRPr lang="it-IT" sz="2000" dirty="0">
                        <a:latin typeface="Arial Narrow" pitchFamily="34" charset="0"/>
                      </a:endParaRPr>
                    </a:p>
                  </a:txBody>
                  <a:tcPr>
                    <a:solidFill>
                      <a:schemeClr val="accent4">
                        <a:lumMod val="20000"/>
                        <a:lumOff val="80000"/>
                      </a:schemeClr>
                    </a:solidFill>
                  </a:tcPr>
                </a:tc>
                <a:tc>
                  <a:txBody>
                    <a:bodyPr/>
                    <a:lstStyle/>
                    <a:p>
                      <a:pPr marL="0" algn="l" rtl="0" eaLnBrk="1" latinLnBrk="0" hangingPunct="1"/>
                      <a:r>
                        <a:rPr kumimoji="0" lang="it-IT" sz="2000" i="1" kern="1200" dirty="0" smtClean="0">
                          <a:effectLst/>
                          <a:latin typeface="Arial Narrow" pitchFamily="34" charset="0"/>
                        </a:rPr>
                        <a:t>5. Riconoscere le emozioni complesse ed autoconsapevoli.</a:t>
                      </a:r>
                      <a:endParaRPr kumimoji="0" lang="it-IT" sz="2000" i="1" kern="1200" dirty="0">
                        <a:solidFill>
                          <a:schemeClr val="dk1"/>
                        </a:solidFill>
                        <a:effectLst/>
                        <a:latin typeface="Arial Narrow" pitchFamily="34" charset="0"/>
                        <a:ea typeface="+mn-ea"/>
                        <a:cs typeface="+mn-cs"/>
                      </a:endParaRPr>
                    </a:p>
                  </a:txBody>
                  <a:tcPr/>
                </a:tc>
              </a:tr>
            </a:tbl>
          </a:graphicData>
        </a:graphic>
      </p:graphicFrame>
      <p:sp>
        <p:nvSpPr>
          <p:cNvPr id="3" name="Text Box 3"/>
          <p:cNvSpPr txBox="1">
            <a:spLocks noChangeArrowheads="1"/>
          </p:cNvSpPr>
          <p:nvPr/>
        </p:nvSpPr>
        <p:spPr bwMode="auto">
          <a:xfrm>
            <a:off x="620914" y="838200"/>
            <a:ext cx="7696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chemeClr val="accent2"/>
                </a:solidFill>
                <a:latin typeface="Arial Narrow" pitchFamily="34" charset="0"/>
                <a:cs typeface="Arial" charset="0"/>
              </a:rPr>
              <a:t>Percorsi di alfabetizzazione emotiva</a:t>
            </a:r>
            <a:endParaRPr lang="it-IT" sz="4000" dirty="0">
              <a:solidFill>
                <a:schemeClr val="accent2"/>
              </a:solidFill>
              <a:latin typeface="Arial Narrow" pitchFamily="34" charset="0"/>
              <a:cs typeface="Arial" charset="0"/>
            </a:endParaRPr>
          </a:p>
        </p:txBody>
      </p:sp>
      <p:sp>
        <p:nvSpPr>
          <p:cNvPr id="2" name="Freccia in giù 1"/>
          <p:cNvSpPr/>
          <p:nvPr/>
        </p:nvSpPr>
        <p:spPr>
          <a:xfrm>
            <a:off x="4088014" y="4080164"/>
            <a:ext cx="762000" cy="796636"/>
          </a:xfrm>
          <a:prstGeom prst="downArrow">
            <a:avLst/>
          </a:prstGeom>
          <a:solidFill>
            <a:srgbClr val="FF66FF"/>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p>
        </p:txBody>
      </p:sp>
      <p:sp>
        <p:nvSpPr>
          <p:cNvPr id="4" name="CasellaDiTesto 3"/>
          <p:cNvSpPr txBox="1"/>
          <p:nvPr/>
        </p:nvSpPr>
        <p:spPr>
          <a:xfrm>
            <a:off x="2650605" y="4876800"/>
            <a:ext cx="3636818" cy="830997"/>
          </a:xfrm>
          <a:prstGeom prst="rect">
            <a:avLst/>
          </a:prstGeom>
          <a:noFill/>
        </p:spPr>
        <p:txBody>
          <a:bodyPr wrap="square" rtlCol="0">
            <a:spAutoFit/>
          </a:bodyPr>
          <a:lstStyle/>
          <a:p>
            <a:pPr algn="ctr"/>
            <a:r>
              <a:rPr lang="it-IT" sz="2400" i="1" dirty="0" smtClean="0">
                <a:latin typeface="Arial Narrow" pitchFamily="34" charset="0"/>
              </a:rPr>
              <a:t>Fornire forza motivazionale ai principi morali </a:t>
            </a:r>
            <a:endParaRPr lang="it-IT" sz="2400" i="1" dirty="0">
              <a:latin typeface="Arial Narrow" pitchFamily="34" charset="0"/>
            </a:endParaRPr>
          </a:p>
        </p:txBody>
      </p:sp>
    </p:spTree>
    <p:extLst>
      <p:ext uri="{BB962C8B-B14F-4D97-AF65-F5344CB8AC3E}">
        <p14:creationId xmlns:p14="http://schemas.microsoft.com/office/powerpoint/2010/main" val="14601433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2896347204"/>
              </p:ext>
            </p:extLst>
          </p:nvPr>
        </p:nvGraphicFramePr>
        <p:xfrm>
          <a:off x="1219200" y="2438400"/>
          <a:ext cx="6705600" cy="1188720"/>
        </p:xfrm>
        <a:graphic>
          <a:graphicData uri="http://schemas.openxmlformats.org/drawingml/2006/table">
            <a:tbl>
              <a:tblPr bandRow="1">
                <a:tableStyleId>{21E4AEA4-8DFA-4A89-87EB-49C32662AFE0}</a:tableStyleId>
              </a:tblPr>
              <a:tblGrid>
                <a:gridCol w="1315546"/>
                <a:gridCol w="5390054"/>
              </a:tblGrid>
              <a:tr h="320403">
                <a:tc rowSpan="3">
                  <a:txBody>
                    <a:bodyPr/>
                    <a:lstStyle/>
                    <a:p>
                      <a:r>
                        <a:rPr kumimoji="0" lang="it-IT" sz="2400" b="1" kern="1200" dirty="0" smtClean="0">
                          <a:effectLst/>
                          <a:latin typeface="Arial Narrow" pitchFamily="34" charset="0"/>
                        </a:rPr>
                        <a:t>Tollerare</a:t>
                      </a:r>
                      <a:endParaRPr kumimoji="0" lang="it-IT" sz="2400" b="1" i="1" kern="1200" dirty="0">
                        <a:solidFill>
                          <a:schemeClr val="dk1"/>
                        </a:solidFill>
                        <a:effectLst/>
                        <a:latin typeface="Arial Narrow" pitchFamily="34" charset="0"/>
                        <a:ea typeface="+mn-ea"/>
                        <a:cs typeface="+mn-cs"/>
                      </a:endParaRPr>
                    </a:p>
                  </a:txBody>
                  <a:tcPr anchor="ctr"/>
                </a:tc>
                <a:tc>
                  <a:txBody>
                    <a:bodyPr/>
                    <a:lstStyle/>
                    <a:p>
                      <a:pPr marL="0" algn="l" rtl="0" eaLnBrk="1" latinLnBrk="0" hangingPunct="1"/>
                      <a:r>
                        <a:rPr kumimoji="0" lang="it-IT" sz="2000" i="1" kern="1200" dirty="0" smtClean="0">
                          <a:effectLst/>
                          <a:latin typeface="Arial Narrow" pitchFamily="34" charset="0"/>
                        </a:rPr>
                        <a:t>1. Tollerare l’incremento di attivazione emozionale.</a:t>
                      </a:r>
                      <a:endParaRPr kumimoji="0" lang="it-IT" sz="2000" i="1" kern="1200" dirty="0">
                        <a:solidFill>
                          <a:schemeClr val="dk1"/>
                        </a:solidFill>
                        <a:effectLst/>
                        <a:latin typeface="Arial Narrow" pitchFamily="34" charset="0"/>
                        <a:ea typeface="+mn-ea"/>
                        <a:cs typeface="+mn-cs"/>
                      </a:endParaRPr>
                    </a:p>
                  </a:txBody>
                  <a:tcPr/>
                </a:tc>
              </a:tr>
              <a:tr h="320403">
                <a:tc vMerge="1">
                  <a:txBody>
                    <a:bodyPr/>
                    <a:lstStyle/>
                    <a:p>
                      <a:endParaRPr lang="it-IT" sz="2000" dirty="0">
                        <a:latin typeface="Arial Narrow" pitchFamily="34" charset="0"/>
                      </a:endParaRPr>
                    </a:p>
                  </a:txBody>
                  <a:tcPr/>
                </a:tc>
                <a:tc>
                  <a:txBody>
                    <a:bodyPr/>
                    <a:lstStyle/>
                    <a:p>
                      <a:pPr marL="0" algn="l" rtl="0" eaLnBrk="1" latinLnBrk="0" hangingPunct="1"/>
                      <a:r>
                        <a:rPr kumimoji="0" lang="it-IT" sz="2000" i="1" kern="1200" dirty="0" smtClean="0">
                          <a:effectLst/>
                          <a:latin typeface="Arial Narrow" pitchFamily="34" charset="0"/>
                        </a:rPr>
                        <a:t>2. Tollerare la frustrazione.</a:t>
                      </a:r>
                      <a:endParaRPr kumimoji="0" lang="it-IT" sz="2000" i="1" kern="1200" dirty="0">
                        <a:solidFill>
                          <a:schemeClr val="dk1"/>
                        </a:solidFill>
                        <a:effectLst/>
                        <a:latin typeface="Arial Narrow" pitchFamily="34" charset="0"/>
                        <a:ea typeface="+mn-ea"/>
                        <a:cs typeface="+mn-cs"/>
                      </a:endParaRPr>
                    </a:p>
                  </a:txBody>
                  <a:tcPr/>
                </a:tc>
              </a:tr>
              <a:tr h="320403">
                <a:tc vMerge="1">
                  <a:txBody>
                    <a:bodyPr/>
                    <a:lstStyle/>
                    <a:p>
                      <a:endParaRPr lang="it-IT" sz="2000" dirty="0">
                        <a:latin typeface="Arial Narrow" pitchFamily="34" charset="0"/>
                      </a:endParaRPr>
                    </a:p>
                  </a:txBody>
                  <a:tcPr>
                    <a:solidFill>
                      <a:schemeClr val="accent4">
                        <a:lumMod val="20000"/>
                        <a:lumOff val="80000"/>
                      </a:schemeClr>
                    </a:solidFill>
                  </a:tcPr>
                </a:tc>
                <a:tc>
                  <a:txBody>
                    <a:bodyPr/>
                    <a:lstStyle/>
                    <a:p>
                      <a:pPr marL="0" algn="l" rtl="0" eaLnBrk="1" latinLnBrk="0" hangingPunct="1"/>
                      <a:r>
                        <a:rPr kumimoji="0" lang="it-IT" sz="2000" i="1" kern="1200" dirty="0" smtClean="0">
                          <a:effectLst/>
                          <a:latin typeface="Arial Narrow" pitchFamily="34" charset="0"/>
                        </a:rPr>
                        <a:t>3. Tollerare l’attivazione emozionale altrui.</a:t>
                      </a:r>
                      <a:endParaRPr kumimoji="0" lang="it-IT" sz="2000" i="1" kern="1200" dirty="0">
                        <a:solidFill>
                          <a:schemeClr val="dk1"/>
                        </a:solidFill>
                        <a:effectLst/>
                        <a:latin typeface="Arial Narrow" pitchFamily="34" charset="0"/>
                        <a:ea typeface="+mn-ea"/>
                        <a:cs typeface="+mn-cs"/>
                      </a:endParaRPr>
                    </a:p>
                  </a:txBody>
                  <a:tcPr/>
                </a:tc>
              </a:tr>
            </a:tbl>
          </a:graphicData>
        </a:graphic>
      </p:graphicFrame>
      <p:sp>
        <p:nvSpPr>
          <p:cNvPr id="3" name="Freccia in giù 2"/>
          <p:cNvSpPr/>
          <p:nvPr/>
        </p:nvSpPr>
        <p:spPr>
          <a:xfrm>
            <a:off x="4088014" y="3810000"/>
            <a:ext cx="762000" cy="796636"/>
          </a:xfrm>
          <a:prstGeom prst="downArrow">
            <a:avLst/>
          </a:prstGeom>
          <a:solidFill>
            <a:srgbClr val="FF66FF"/>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p>
        </p:txBody>
      </p:sp>
      <p:sp>
        <p:nvSpPr>
          <p:cNvPr id="4" name="CasellaDiTesto 3"/>
          <p:cNvSpPr txBox="1"/>
          <p:nvPr/>
        </p:nvSpPr>
        <p:spPr>
          <a:xfrm>
            <a:off x="2971800" y="4606636"/>
            <a:ext cx="2971800" cy="830997"/>
          </a:xfrm>
          <a:prstGeom prst="rect">
            <a:avLst/>
          </a:prstGeom>
          <a:noFill/>
        </p:spPr>
        <p:txBody>
          <a:bodyPr wrap="square" rtlCol="0">
            <a:spAutoFit/>
          </a:bodyPr>
          <a:lstStyle/>
          <a:p>
            <a:pPr algn="ctr"/>
            <a:r>
              <a:rPr lang="it-IT" sz="2400" i="1" dirty="0" smtClean="0">
                <a:latin typeface="Arial Narrow" pitchFamily="34" charset="0"/>
              </a:rPr>
              <a:t>Avvicinarsi alla sofferenza altrui</a:t>
            </a:r>
            <a:endParaRPr lang="it-IT" sz="2400" i="1" dirty="0">
              <a:latin typeface="Arial Narrow" pitchFamily="34" charset="0"/>
            </a:endParaRPr>
          </a:p>
        </p:txBody>
      </p:sp>
      <p:sp>
        <p:nvSpPr>
          <p:cNvPr id="6" name="Text Box 3"/>
          <p:cNvSpPr txBox="1">
            <a:spLocks noChangeArrowheads="1"/>
          </p:cNvSpPr>
          <p:nvPr/>
        </p:nvSpPr>
        <p:spPr bwMode="auto">
          <a:xfrm>
            <a:off x="620914" y="838200"/>
            <a:ext cx="7696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chemeClr val="accent2"/>
                </a:solidFill>
                <a:latin typeface="Arial Narrow" pitchFamily="34" charset="0"/>
                <a:cs typeface="Arial" charset="0"/>
              </a:rPr>
              <a:t>Percorsi di alfabetizzazione emotiva</a:t>
            </a:r>
            <a:endParaRPr lang="it-IT" sz="4000" dirty="0">
              <a:solidFill>
                <a:schemeClr val="accent2"/>
              </a:solidFill>
              <a:latin typeface="Arial Narrow" pitchFamily="34" charset="0"/>
              <a:cs typeface="Arial" charset="0"/>
            </a:endParaRPr>
          </a:p>
        </p:txBody>
      </p:sp>
    </p:spTree>
    <p:extLst>
      <p:ext uri="{BB962C8B-B14F-4D97-AF65-F5344CB8AC3E}">
        <p14:creationId xmlns:p14="http://schemas.microsoft.com/office/powerpoint/2010/main" val="30851244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550029886"/>
              </p:ext>
            </p:extLst>
          </p:nvPr>
        </p:nvGraphicFramePr>
        <p:xfrm>
          <a:off x="1371600" y="2514600"/>
          <a:ext cx="6324600" cy="1188720"/>
        </p:xfrm>
        <a:graphic>
          <a:graphicData uri="http://schemas.openxmlformats.org/drawingml/2006/table">
            <a:tbl>
              <a:tblPr bandRow="1">
                <a:tableStyleId>{21E4AEA4-8DFA-4A89-87EB-49C32662AFE0}</a:tableStyleId>
              </a:tblPr>
              <a:tblGrid>
                <a:gridCol w="1420191"/>
                <a:gridCol w="4904409"/>
              </a:tblGrid>
              <a:tr h="320403">
                <a:tc rowSpan="3">
                  <a:txBody>
                    <a:bodyPr/>
                    <a:lstStyle/>
                    <a:p>
                      <a:r>
                        <a:rPr lang="it-IT" sz="2400" b="1" dirty="0" smtClean="0">
                          <a:latin typeface="Arial Narrow" pitchFamily="34" charset="0"/>
                        </a:rPr>
                        <a:t>Elaborare</a:t>
                      </a:r>
                      <a:endParaRPr lang="it-IT" sz="2400" b="1" dirty="0">
                        <a:latin typeface="Arial Narrow" pitchFamily="34" charset="0"/>
                      </a:endParaRPr>
                    </a:p>
                  </a:txBody>
                  <a:tcPr anchor="ctr"/>
                </a:tc>
                <a:tc>
                  <a:txBody>
                    <a:bodyPr/>
                    <a:lstStyle/>
                    <a:p>
                      <a:pPr marL="0" algn="l" rtl="0" eaLnBrk="1" latinLnBrk="0" hangingPunct="1"/>
                      <a:r>
                        <a:rPr kumimoji="0" lang="it-IT" sz="2000" i="1" kern="1200" dirty="0" smtClean="0">
                          <a:effectLst/>
                          <a:latin typeface="Arial Narrow" pitchFamily="34" charset="0"/>
                        </a:rPr>
                        <a:t>1. Comprendere le proprie emozioni.</a:t>
                      </a:r>
                      <a:endParaRPr kumimoji="0" lang="it-IT" sz="2000" i="1" kern="1200" dirty="0">
                        <a:solidFill>
                          <a:schemeClr val="dk1"/>
                        </a:solidFill>
                        <a:effectLst/>
                        <a:latin typeface="Arial Narrow" pitchFamily="34" charset="0"/>
                        <a:ea typeface="+mn-ea"/>
                        <a:cs typeface="+mn-cs"/>
                      </a:endParaRPr>
                    </a:p>
                  </a:txBody>
                  <a:tcPr/>
                </a:tc>
              </a:tr>
              <a:tr h="320403">
                <a:tc vMerge="1">
                  <a:txBody>
                    <a:bodyPr/>
                    <a:lstStyle/>
                    <a:p>
                      <a:endParaRPr lang="it-IT" sz="2000" dirty="0">
                        <a:latin typeface="Arial Narrow" pitchFamily="34" charset="0"/>
                      </a:endParaRPr>
                    </a:p>
                  </a:txBody>
                  <a:tcPr>
                    <a:solidFill>
                      <a:schemeClr val="accent4">
                        <a:lumMod val="20000"/>
                        <a:lumOff val="80000"/>
                      </a:schemeClr>
                    </a:solidFill>
                  </a:tcPr>
                </a:tc>
                <a:tc>
                  <a:txBody>
                    <a:bodyPr/>
                    <a:lstStyle/>
                    <a:p>
                      <a:pPr marL="0" algn="l" rtl="0" eaLnBrk="1" latinLnBrk="0" hangingPunct="1"/>
                      <a:r>
                        <a:rPr kumimoji="0" lang="it-IT" sz="2000" i="1" kern="1200" dirty="0" smtClean="0">
                          <a:effectLst/>
                          <a:latin typeface="Arial Narrow" pitchFamily="34" charset="0"/>
                        </a:rPr>
                        <a:t>2. Comprendere le emozioni altrui.</a:t>
                      </a:r>
                      <a:endParaRPr kumimoji="0" lang="it-IT" sz="2000" i="1" kern="1200" dirty="0">
                        <a:solidFill>
                          <a:schemeClr val="dk1"/>
                        </a:solidFill>
                        <a:effectLst/>
                        <a:latin typeface="Arial Narrow" pitchFamily="34" charset="0"/>
                        <a:ea typeface="+mn-ea"/>
                        <a:cs typeface="+mn-cs"/>
                      </a:endParaRPr>
                    </a:p>
                  </a:txBody>
                  <a:tcPr/>
                </a:tc>
              </a:tr>
              <a:tr h="320403">
                <a:tc vMerge="1">
                  <a:txBody>
                    <a:bodyPr/>
                    <a:lstStyle/>
                    <a:p>
                      <a:endParaRPr lang="it-IT" sz="2000" dirty="0">
                        <a:latin typeface="Arial Narrow" pitchFamily="34" charset="0"/>
                      </a:endParaRPr>
                    </a:p>
                  </a:txBody>
                  <a:tcPr/>
                </a:tc>
                <a:tc>
                  <a:txBody>
                    <a:bodyPr/>
                    <a:lstStyle/>
                    <a:p>
                      <a:pPr marL="0" algn="l" rtl="0" eaLnBrk="1" latinLnBrk="0" hangingPunct="1"/>
                      <a:r>
                        <a:rPr kumimoji="0" lang="it-IT" sz="2000" i="1" kern="1200" dirty="0" smtClean="0">
                          <a:effectLst/>
                          <a:latin typeface="Arial Narrow" pitchFamily="34" charset="0"/>
                        </a:rPr>
                        <a:t>3. Immaginare emozioni ipotetiche.</a:t>
                      </a:r>
                      <a:endParaRPr kumimoji="0" lang="it-IT" sz="2000" i="1" kern="1200" dirty="0">
                        <a:solidFill>
                          <a:schemeClr val="dk1"/>
                        </a:solidFill>
                        <a:effectLst/>
                        <a:latin typeface="Arial Narrow" pitchFamily="34" charset="0"/>
                        <a:ea typeface="+mn-ea"/>
                        <a:cs typeface="+mn-cs"/>
                      </a:endParaRPr>
                    </a:p>
                  </a:txBody>
                  <a:tcPr/>
                </a:tc>
              </a:tr>
            </a:tbl>
          </a:graphicData>
        </a:graphic>
      </p:graphicFrame>
      <p:sp>
        <p:nvSpPr>
          <p:cNvPr id="3" name="Freccia in giù 2"/>
          <p:cNvSpPr/>
          <p:nvPr/>
        </p:nvSpPr>
        <p:spPr>
          <a:xfrm>
            <a:off x="4088014" y="3810000"/>
            <a:ext cx="762000" cy="796636"/>
          </a:xfrm>
          <a:prstGeom prst="downArrow">
            <a:avLst/>
          </a:prstGeom>
          <a:solidFill>
            <a:srgbClr val="FF66FF"/>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p>
        </p:txBody>
      </p:sp>
      <p:sp>
        <p:nvSpPr>
          <p:cNvPr id="4" name="CasellaDiTesto 3"/>
          <p:cNvSpPr txBox="1"/>
          <p:nvPr/>
        </p:nvSpPr>
        <p:spPr>
          <a:xfrm>
            <a:off x="2590800" y="4606636"/>
            <a:ext cx="3810000" cy="830997"/>
          </a:xfrm>
          <a:prstGeom prst="rect">
            <a:avLst/>
          </a:prstGeom>
          <a:noFill/>
        </p:spPr>
        <p:txBody>
          <a:bodyPr wrap="square" rtlCol="0">
            <a:spAutoFit/>
          </a:bodyPr>
          <a:lstStyle/>
          <a:p>
            <a:pPr algn="ctr"/>
            <a:r>
              <a:rPr lang="it-IT" sz="2400" i="1" dirty="0" smtClean="0">
                <a:latin typeface="Arial Narrow" pitchFamily="34" charset="0"/>
              </a:rPr>
              <a:t>Effettuare riflessioni morali e prendere decisioni morali</a:t>
            </a:r>
            <a:endParaRPr lang="it-IT" sz="2400" i="1" dirty="0">
              <a:latin typeface="Arial Narrow" pitchFamily="34" charset="0"/>
            </a:endParaRPr>
          </a:p>
        </p:txBody>
      </p:sp>
      <p:sp>
        <p:nvSpPr>
          <p:cNvPr id="6" name="Text Box 3"/>
          <p:cNvSpPr txBox="1">
            <a:spLocks noChangeArrowheads="1"/>
          </p:cNvSpPr>
          <p:nvPr/>
        </p:nvSpPr>
        <p:spPr bwMode="auto">
          <a:xfrm>
            <a:off x="620914" y="838200"/>
            <a:ext cx="7696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chemeClr val="accent2"/>
                </a:solidFill>
                <a:latin typeface="Arial Narrow" pitchFamily="34" charset="0"/>
                <a:cs typeface="Arial" charset="0"/>
              </a:rPr>
              <a:t>Percorsi di alfabetizzazione emotiva</a:t>
            </a:r>
            <a:endParaRPr lang="it-IT" sz="4000" dirty="0">
              <a:solidFill>
                <a:schemeClr val="accent2"/>
              </a:solidFill>
              <a:latin typeface="Arial Narrow" pitchFamily="34" charset="0"/>
              <a:cs typeface="Arial" charset="0"/>
            </a:endParaRPr>
          </a:p>
        </p:txBody>
      </p:sp>
    </p:spTree>
    <p:extLst>
      <p:ext uri="{BB962C8B-B14F-4D97-AF65-F5344CB8AC3E}">
        <p14:creationId xmlns:p14="http://schemas.microsoft.com/office/powerpoint/2010/main" val="1544647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463474853"/>
              </p:ext>
            </p:extLst>
          </p:nvPr>
        </p:nvGraphicFramePr>
        <p:xfrm>
          <a:off x="990600" y="2514600"/>
          <a:ext cx="7391400" cy="1188720"/>
        </p:xfrm>
        <a:graphic>
          <a:graphicData uri="http://schemas.openxmlformats.org/drawingml/2006/table">
            <a:tbl>
              <a:tblPr bandRow="1">
                <a:tableStyleId>{21E4AEA4-8DFA-4A89-87EB-49C32662AFE0}</a:tableStyleId>
              </a:tblPr>
              <a:tblGrid>
                <a:gridCol w="1544472"/>
                <a:gridCol w="5846928"/>
              </a:tblGrid>
              <a:tr h="320403">
                <a:tc rowSpan="3">
                  <a:txBody>
                    <a:bodyPr/>
                    <a:lstStyle/>
                    <a:p>
                      <a:r>
                        <a:rPr lang="it-IT" sz="2400" b="1" dirty="0" smtClean="0">
                          <a:latin typeface="Arial Narrow" pitchFamily="34" charset="0"/>
                        </a:rPr>
                        <a:t>Pianificare</a:t>
                      </a:r>
                      <a:endParaRPr lang="it-IT" sz="2400" b="1" dirty="0">
                        <a:latin typeface="Arial Narrow" pitchFamily="34" charset="0"/>
                      </a:endParaRPr>
                    </a:p>
                  </a:txBody>
                  <a:tcPr anchor="ctr"/>
                </a:tc>
                <a:tc>
                  <a:txBody>
                    <a:bodyPr/>
                    <a:lstStyle/>
                    <a:p>
                      <a:pPr marL="0" algn="l" rtl="0" eaLnBrk="1" latinLnBrk="0" hangingPunct="1"/>
                      <a:r>
                        <a:rPr kumimoji="0" lang="it-IT" sz="2000" i="1" kern="1200" dirty="0" smtClean="0">
                          <a:effectLst/>
                          <a:latin typeface="Arial Narrow" pitchFamily="34" charset="0"/>
                        </a:rPr>
                        <a:t>1. Modulare il livello di attivazione emozionale.</a:t>
                      </a:r>
                      <a:endParaRPr kumimoji="0" lang="it-IT" sz="2000" i="1" kern="1200" dirty="0">
                        <a:solidFill>
                          <a:schemeClr val="dk1"/>
                        </a:solidFill>
                        <a:effectLst/>
                        <a:latin typeface="Arial Narrow" pitchFamily="34" charset="0"/>
                        <a:ea typeface="+mn-ea"/>
                        <a:cs typeface="+mn-cs"/>
                      </a:endParaRPr>
                    </a:p>
                  </a:txBody>
                  <a:tcPr/>
                </a:tc>
              </a:tr>
              <a:tr h="320403">
                <a:tc vMerge="1">
                  <a:txBody>
                    <a:bodyPr/>
                    <a:lstStyle/>
                    <a:p>
                      <a:endParaRPr lang="it-IT" sz="2000" dirty="0">
                        <a:latin typeface="Arial Narrow" pitchFamily="34" charset="0"/>
                      </a:endParaRPr>
                    </a:p>
                  </a:txBody>
                  <a:tcPr>
                    <a:solidFill>
                      <a:srgbClr val="FF9900"/>
                    </a:solidFill>
                  </a:tcPr>
                </a:tc>
                <a:tc>
                  <a:txBody>
                    <a:bodyPr/>
                    <a:lstStyle/>
                    <a:p>
                      <a:pPr marL="0" algn="l" rtl="0" eaLnBrk="1" latinLnBrk="0" hangingPunct="1"/>
                      <a:r>
                        <a:rPr kumimoji="0" lang="it-IT" sz="2000" i="1" kern="1200" dirty="0" smtClean="0">
                          <a:effectLst/>
                          <a:latin typeface="Arial Narrow" pitchFamily="34" charset="0"/>
                        </a:rPr>
                        <a:t>2. Regolare le proprie emozioni in vista di obiettivi personali.</a:t>
                      </a:r>
                      <a:endParaRPr kumimoji="0" lang="it-IT" sz="2000" i="1" kern="1200" dirty="0">
                        <a:solidFill>
                          <a:schemeClr val="dk1"/>
                        </a:solidFill>
                        <a:effectLst/>
                        <a:latin typeface="Arial Narrow" pitchFamily="34" charset="0"/>
                        <a:ea typeface="+mn-ea"/>
                        <a:cs typeface="+mn-cs"/>
                      </a:endParaRPr>
                    </a:p>
                  </a:txBody>
                  <a:tcPr/>
                </a:tc>
              </a:tr>
              <a:tr h="320403">
                <a:tc vMerge="1">
                  <a:txBody>
                    <a:bodyPr/>
                    <a:lstStyle/>
                    <a:p>
                      <a:endParaRPr lang="it-IT" sz="2000" dirty="0">
                        <a:latin typeface="Arial Narrow" pitchFamily="34" charset="0"/>
                      </a:endParaRPr>
                    </a:p>
                  </a:txBody>
                  <a:tcPr>
                    <a:solidFill>
                      <a:srgbClr val="FF9900"/>
                    </a:solidFill>
                  </a:tcPr>
                </a:tc>
                <a:tc>
                  <a:txBody>
                    <a:bodyPr/>
                    <a:lstStyle/>
                    <a:p>
                      <a:pPr marL="0" algn="l" rtl="0" eaLnBrk="1" latinLnBrk="0" hangingPunct="1"/>
                      <a:r>
                        <a:rPr kumimoji="0" lang="it-IT" sz="2000" i="1" kern="1200" dirty="0" smtClean="0">
                          <a:effectLst/>
                          <a:latin typeface="Arial Narrow" pitchFamily="34" charset="0"/>
                        </a:rPr>
                        <a:t>3. Aiutare gli altri nella modulazione emozionale.</a:t>
                      </a:r>
                      <a:endParaRPr kumimoji="0" lang="it-IT" sz="2000" i="1" kern="1200" dirty="0">
                        <a:solidFill>
                          <a:schemeClr val="dk1"/>
                        </a:solidFill>
                        <a:effectLst/>
                        <a:latin typeface="Arial Narrow" pitchFamily="34" charset="0"/>
                        <a:ea typeface="+mn-ea"/>
                        <a:cs typeface="+mn-cs"/>
                      </a:endParaRPr>
                    </a:p>
                  </a:txBody>
                  <a:tcPr/>
                </a:tc>
              </a:tr>
            </a:tbl>
          </a:graphicData>
        </a:graphic>
      </p:graphicFrame>
      <p:sp>
        <p:nvSpPr>
          <p:cNvPr id="3" name="Text Box 3"/>
          <p:cNvSpPr txBox="1">
            <a:spLocks noChangeArrowheads="1"/>
          </p:cNvSpPr>
          <p:nvPr/>
        </p:nvSpPr>
        <p:spPr bwMode="auto">
          <a:xfrm>
            <a:off x="620914" y="838200"/>
            <a:ext cx="7696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it-IT" sz="4000" dirty="0" smtClean="0">
                <a:solidFill>
                  <a:schemeClr val="accent2"/>
                </a:solidFill>
                <a:latin typeface="Arial Narrow" pitchFamily="34" charset="0"/>
                <a:cs typeface="Arial" charset="0"/>
              </a:rPr>
              <a:t>Percorsi di alfabetizzazione emotiva</a:t>
            </a:r>
            <a:endParaRPr lang="it-IT" sz="4000" dirty="0">
              <a:solidFill>
                <a:schemeClr val="accent2"/>
              </a:solidFill>
              <a:latin typeface="Arial Narrow" pitchFamily="34" charset="0"/>
              <a:cs typeface="Arial" charset="0"/>
            </a:endParaRPr>
          </a:p>
        </p:txBody>
      </p:sp>
      <p:sp>
        <p:nvSpPr>
          <p:cNvPr id="4" name="Freccia in giù 3"/>
          <p:cNvSpPr/>
          <p:nvPr/>
        </p:nvSpPr>
        <p:spPr>
          <a:xfrm>
            <a:off x="4088014" y="3810000"/>
            <a:ext cx="762000" cy="796636"/>
          </a:xfrm>
          <a:prstGeom prst="downArrow">
            <a:avLst/>
          </a:prstGeom>
          <a:solidFill>
            <a:srgbClr val="FF66FF"/>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p>
        </p:txBody>
      </p:sp>
      <p:sp>
        <p:nvSpPr>
          <p:cNvPr id="6" name="CasellaDiTesto 5"/>
          <p:cNvSpPr txBox="1"/>
          <p:nvPr/>
        </p:nvSpPr>
        <p:spPr>
          <a:xfrm>
            <a:off x="2590800" y="4606636"/>
            <a:ext cx="3810000" cy="830997"/>
          </a:xfrm>
          <a:prstGeom prst="rect">
            <a:avLst/>
          </a:prstGeom>
          <a:noFill/>
        </p:spPr>
        <p:txBody>
          <a:bodyPr wrap="square" rtlCol="0">
            <a:spAutoFit/>
          </a:bodyPr>
          <a:lstStyle/>
          <a:p>
            <a:pPr algn="ctr"/>
            <a:r>
              <a:rPr lang="it-IT" sz="2400" i="1" dirty="0" smtClean="0">
                <a:latin typeface="Arial Narrow" pitchFamily="34" charset="0"/>
              </a:rPr>
              <a:t>Emettere condotte morali di tipo prosociale (prendersi cura di)</a:t>
            </a:r>
            <a:endParaRPr lang="it-IT" sz="2400" i="1" dirty="0">
              <a:latin typeface="Arial Narrow" pitchFamily="34" charset="0"/>
            </a:endParaRPr>
          </a:p>
        </p:txBody>
      </p:sp>
    </p:spTree>
    <p:extLst>
      <p:ext uri="{BB962C8B-B14F-4D97-AF65-F5344CB8AC3E}">
        <p14:creationId xmlns:p14="http://schemas.microsoft.com/office/powerpoint/2010/main" val="1495245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38200" y="2514600"/>
            <a:ext cx="7391400" cy="230832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7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tencil" pitchFamily="82" charset="0"/>
              </a:rPr>
              <a:t>Grazie per l’attenzione</a:t>
            </a:r>
            <a:endParaRPr lang="it-IT"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tencil" pitchFamily="82" charset="0"/>
            </a:endParaRPr>
          </a:p>
        </p:txBody>
      </p:sp>
    </p:spTree>
    <p:extLst>
      <p:ext uri="{BB962C8B-B14F-4D97-AF65-F5344CB8AC3E}">
        <p14:creationId xmlns:p14="http://schemas.microsoft.com/office/powerpoint/2010/main" val="1485742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Gli ambiti delle decisioni </a:t>
            </a:r>
            <a:endParaRPr lang="it-IT" dirty="0"/>
          </a:p>
        </p:txBody>
      </p:sp>
      <p:sp>
        <p:nvSpPr>
          <p:cNvPr id="5" name="CasellaDiTesto 4"/>
          <p:cNvSpPr txBox="1"/>
          <p:nvPr/>
        </p:nvSpPr>
        <p:spPr>
          <a:xfrm>
            <a:off x="5486400" y="1828800"/>
            <a:ext cx="3124200" cy="1200329"/>
          </a:xfrm>
          <a:prstGeom prst="rect">
            <a:avLst/>
          </a:prstGeom>
          <a:solidFill>
            <a:srgbClr val="CC99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Ambito morale </a:t>
            </a:r>
          </a:p>
          <a:p>
            <a:pPr algn="ctr"/>
            <a:r>
              <a:rPr lang="it-IT" sz="2400" i="1" dirty="0" smtClean="0">
                <a:solidFill>
                  <a:sysClr val="windowText" lastClr="000000"/>
                </a:solidFill>
                <a:latin typeface="Arial Narrow" pitchFamily="34" charset="0"/>
              </a:rPr>
              <a:t>(</a:t>
            </a:r>
            <a:r>
              <a:rPr lang="it-IT" sz="2400" i="1" dirty="0" err="1" smtClean="0">
                <a:solidFill>
                  <a:sysClr val="windowText" lastClr="000000"/>
                </a:solidFill>
                <a:latin typeface="Arial Narrow" pitchFamily="34" charset="0"/>
              </a:rPr>
              <a:t>prescrittività</a:t>
            </a:r>
            <a:r>
              <a:rPr lang="it-IT" sz="2400" i="1" dirty="0" smtClean="0">
                <a:solidFill>
                  <a:sysClr val="windowText" lastClr="000000"/>
                </a:solidFill>
                <a:latin typeface="Arial Narrow" pitchFamily="34" charset="0"/>
              </a:rPr>
              <a:t> intrinseca e universalità)</a:t>
            </a:r>
            <a:endParaRPr lang="it-IT" sz="2400" i="1" dirty="0">
              <a:solidFill>
                <a:sysClr val="windowText" lastClr="000000"/>
              </a:solidFill>
              <a:latin typeface="Arial Narrow" pitchFamily="34" charset="0"/>
            </a:endParaRPr>
          </a:p>
        </p:txBody>
      </p:sp>
      <p:sp>
        <p:nvSpPr>
          <p:cNvPr id="6" name="CasellaDiTesto 5"/>
          <p:cNvSpPr txBox="1"/>
          <p:nvPr/>
        </p:nvSpPr>
        <p:spPr>
          <a:xfrm>
            <a:off x="5486400" y="3276600"/>
            <a:ext cx="3124200" cy="1200329"/>
          </a:xfrm>
          <a:prstGeom prst="rect">
            <a:avLst/>
          </a:prstGeom>
          <a:solidFill>
            <a:srgbClr val="00CC66"/>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Ambito convenzionale</a:t>
            </a:r>
          </a:p>
          <a:p>
            <a:pPr algn="ctr"/>
            <a:r>
              <a:rPr lang="it-IT" sz="2400" i="1" dirty="0" smtClean="0">
                <a:solidFill>
                  <a:sysClr val="windowText" lastClr="000000"/>
                </a:solidFill>
                <a:latin typeface="Arial Narrow" pitchFamily="34" charset="0"/>
              </a:rPr>
              <a:t>(stabilite dall’autorità e relativistiche)</a:t>
            </a:r>
            <a:endParaRPr lang="it-IT" sz="2400" i="1" dirty="0">
              <a:solidFill>
                <a:sysClr val="windowText" lastClr="000000"/>
              </a:solidFill>
              <a:latin typeface="Arial Narrow" pitchFamily="34" charset="0"/>
            </a:endParaRPr>
          </a:p>
        </p:txBody>
      </p:sp>
      <p:sp>
        <p:nvSpPr>
          <p:cNvPr id="7" name="CasellaDiTesto 6"/>
          <p:cNvSpPr txBox="1"/>
          <p:nvPr/>
        </p:nvSpPr>
        <p:spPr>
          <a:xfrm>
            <a:off x="5486400" y="4779818"/>
            <a:ext cx="3124200" cy="1200329"/>
          </a:xfrm>
          <a:prstGeom prst="rect">
            <a:avLst/>
          </a:prstGeom>
          <a:solidFill>
            <a:srgbClr val="3399FF"/>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Ambito personale</a:t>
            </a:r>
          </a:p>
          <a:p>
            <a:pPr algn="ctr"/>
            <a:r>
              <a:rPr lang="it-IT" sz="2400" i="1" dirty="0" smtClean="0">
                <a:solidFill>
                  <a:sysClr val="windowText" lastClr="000000"/>
                </a:solidFill>
                <a:latin typeface="Arial Narrow" pitchFamily="34" charset="0"/>
              </a:rPr>
              <a:t>(espressione identitaria e progetto di vita)</a:t>
            </a:r>
            <a:endParaRPr lang="it-IT" sz="2400" i="1" dirty="0">
              <a:solidFill>
                <a:sysClr val="windowText" lastClr="000000"/>
              </a:solidFill>
              <a:latin typeface="Arial Narrow" pitchFamily="34" charset="0"/>
            </a:endParaRPr>
          </a:p>
        </p:txBody>
      </p:sp>
      <p:sp>
        <p:nvSpPr>
          <p:cNvPr id="8" name="CasellaDiTesto 7"/>
          <p:cNvSpPr txBox="1"/>
          <p:nvPr/>
        </p:nvSpPr>
        <p:spPr>
          <a:xfrm>
            <a:off x="588818" y="2013465"/>
            <a:ext cx="3297382" cy="830997"/>
          </a:xfrm>
          <a:prstGeom prst="rect">
            <a:avLst/>
          </a:prstGeom>
          <a:noFill/>
        </p:spPr>
        <p:txBody>
          <a:bodyPr wrap="square" rtlCol="0">
            <a:spAutoFit/>
          </a:bodyPr>
          <a:lstStyle/>
          <a:p>
            <a:r>
              <a:rPr lang="it-IT" sz="2400" i="1" dirty="0" smtClean="0">
                <a:latin typeface="Arial Narrow" pitchFamily="34" charset="0"/>
              </a:rPr>
              <a:t>Non si picchiano e non si deridono gli altri bambini</a:t>
            </a:r>
            <a:endParaRPr lang="it-IT" sz="2400" i="1" dirty="0">
              <a:latin typeface="Arial Narrow" pitchFamily="34" charset="0"/>
            </a:endParaRPr>
          </a:p>
        </p:txBody>
      </p:sp>
      <p:sp>
        <p:nvSpPr>
          <p:cNvPr id="9" name="CasellaDiTesto 8"/>
          <p:cNvSpPr txBox="1"/>
          <p:nvPr/>
        </p:nvSpPr>
        <p:spPr>
          <a:xfrm>
            <a:off x="609600" y="3461265"/>
            <a:ext cx="3297382" cy="830997"/>
          </a:xfrm>
          <a:prstGeom prst="rect">
            <a:avLst/>
          </a:prstGeom>
          <a:noFill/>
        </p:spPr>
        <p:txBody>
          <a:bodyPr wrap="square" rtlCol="0">
            <a:spAutoFit/>
          </a:bodyPr>
          <a:lstStyle/>
          <a:p>
            <a:r>
              <a:rPr lang="it-IT" sz="2400" i="1" dirty="0" smtClean="0">
                <a:latin typeface="Arial Narrow" pitchFamily="34" charset="0"/>
              </a:rPr>
              <a:t>Prima di andare a scuola bisogna lavarsi</a:t>
            </a:r>
            <a:endParaRPr lang="it-IT" sz="2400" i="1" dirty="0">
              <a:latin typeface="Arial Narrow" pitchFamily="34" charset="0"/>
            </a:endParaRPr>
          </a:p>
        </p:txBody>
      </p:sp>
      <p:sp>
        <p:nvSpPr>
          <p:cNvPr id="10" name="CasellaDiTesto 9"/>
          <p:cNvSpPr txBox="1"/>
          <p:nvPr/>
        </p:nvSpPr>
        <p:spPr>
          <a:xfrm>
            <a:off x="609600" y="4964483"/>
            <a:ext cx="3297382" cy="830997"/>
          </a:xfrm>
          <a:prstGeom prst="rect">
            <a:avLst/>
          </a:prstGeom>
          <a:noFill/>
        </p:spPr>
        <p:txBody>
          <a:bodyPr wrap="square" rtlCol="0">
            <a:spAutoFit/>
          </a:bodyPr>
          <a:lstStyle/>
          <a:p>
            <a:r>
              <a:rPr lang="it-IT" sz="2400" i="1" dirty="0" smtClean="0">
                <a:latin typeface="Arial Narrow" pitchFamily="34" charset="0"/>
              </a:rPr>
              <a:t>Per crescere bene è importante fare sport</a:t>
            </a:r>
            <a:endParaRPr lang="it-IT" sz="2400" i="1" dirty="0">
              <a:latin typeface="Arial Narrow" pitchFamily="34" charset="0"/>
            </a:endParaRPr>
          </a:p>
        </p:txBody>
      </p:sp>
      <p:cxnSp>
        <p:nvCxnSpPr>
          <p:cNvPr id="12" name="Connettore 2 11"/>
          <p:cNvCxnSpPr>
            <a:stCxn id="8" idx="3"/>
            <a:endCxn id="5" idx="1"/>
          </p:cNvCxnSpPr>
          <p:nvPr/>
        </p:nvCxnSpPr>
        <p:spPr>
          <a:xfrm>
            <a:off x="3886200" y="2428964"/>
            <a:ext cx="16002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3910446" y="5379982"/>
            <a:ext cx="16002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3896591" y="3876764"/>
            <a:ext cx="16002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44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Gli ambiti delle decisioni </a:t>
            </a:r>
            <a:endParaRPr lang="it-IT" dirty="0"/>
          </a:p>
        </p:txBody>
      </p:sp>
      <p:sp>
        <p:nvSpPr>
          <p:cNvPr id="5" name="CasellaDiTesto 4"/>
          <p:cNvSpPr txBox="1"/>
          <p:nvPr/>
        </p:nvSpPr>
        <p:spPr>
          <a:xfrm>
            <a:off x="5486400" y="1828800"/>
            <a:ext cx="3124200" cy="1200329"/>
          </a:xfrm>
          <a:prstGeom prst="rect">
            <a:avLst/>
          </a:prstGeom>
          <a:solidFill>
            <a:srgbClr val="CC99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Ambito morale </a:t>
            </a:r>
          </a:p>
          <a:p>
            <a:pPr algn="ctr"/>
            <a:r>
              <a:rPr lang="it-IT" sz="2400" i="1" dirty="0" smtClean="0">
                <a:solidFill>
                  <a:sysClr val="windowText" lastClr="000000"/>
                </a:solidFill>
                <a:latin typeface="Arial Narrow" pitchFamily="34" charset="0"/>
              </a:rPr>
              <a:t>(</a:t>
            </a:r>
            <a:r>
              <a:rPr lang="it-IT" sz="2400" i="1" dirty="0" err="1" smtClean="0">
                <a:solidFill>
                  <a:sysClr val="windowText" lastClr="000000"/>
                </a:solidFill>
                <a:latin typeface="Arial Narrow" pitchFamily="34" charset="0"/>
              </a:rPr>
              <a:t>prescrittività</a:t>
            </a:r>
            <a:r>
              <a:rPr lang="it-IT" sz="2400" i="1" dirty="0" smtClean="0">
                <a:solidFill>
                  <a:sysClr val="windowText" lastClr="000000"/>
                </a:solidFill>
                <a:latin typeface="Arial Narrow" pitchFamily="34" charset="0"/>
              </a:rPr>
              <a:t> intrinseca e universalità)</a:t>
            </a:r>
            <a:endParaRPr lang="it-IT" sz="2400" i="1" dirty="0">
              <a:solidFill>
                <a:sysClr val="windowText" lastClr="000000"/>
              </a:solidFill>
              <a:latin typeface="Arial Narrow" pitchFamily="34" charset="0"/>
            </a:endParaRPr>
          </a:p>
        </p:txBody>
      </p:sp>
      <p:sp>
        <p:nvSpPr>
          <p:cNvPr id="6" name="CasellaDiTesto 5"/>
          <p:cNvSpPr txBox="1"/>
          <p:nvPr/>
        </p:nvSpPr>
        <p:spPr>
          <a:xfrm>
            <a:off x="5486400" y="3276600"/>
            <a:ext cx="3124200" cy="1200329"/>
          </a:xfrm>
          <a:prstGeom prst="rect">
            <a:avLst/>
          </a:prstGeom>
          <a:solidFill>
            <a:srgbClr val="00CC66"/>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Ambito convenzionale</a:t>
            </a:r>
          </a:p>
          <a:p>
            <a:pPr algn="ctr"/>
            <a:r>
              <a:rPr lang="it-IT" sz="2400" i="1" dirty="0" smtClean="0">
                <a:solidFill>
                  <a:sysClr val="windowText" lastClr="000000"/>
                </a:solidFill>
                <a:latin typeface="Arial Narrow" pitchFamily="34" charset="0"/>
              </a:rPr>
              <a:t>(stabilite dall’autorità e relativistiche)</a:t>
            </a:r>
            <a:endParaRPr lang="it-IT" sz="2400" i="1" dirty="0">
              <a:solidFill>
                <a:sysClr val="windowText" lastClr="000000"/>
              </a:solidFill>
              <a:latin typeface="Arial Narrow" pitchFamily="34" charset="0"/>
            </a:endParaRPr>
          </a:p>
        </p:txBody>
      </p:sp>
      <p:sp>
        <p:nvSpPr>
          <p:cNvPr id="7" name="CasellaDiTesto 6"/>
          <p:cNvSpPr txBox="1"/>
          <p:nvPr/>
        </p:nvSpPr>
        <p:spPr>
          <a:xfrm>
            <a:off x="5486400" y="4779818"/>
            <a:ext cx="3124200" cy="1200329"/>
          </a:xfrm>
          <a:prstGeom prst="rect">
            <a:avLst/>
          </a:prstGeom>
          <a:solidFill>
            <a:srgbClr val="3399FF"/>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it-IT" sz="2400" b="1" dirty="0" smtClean="0">
                <a:solidFill>
                  <a:sysClr val="windowText" lastClr="000000"/>
                </a:solidFill>
                <a:latin typeface="Arial Narrow" pitchFamily="34" charset="0"/>
              </a:rPr>
              <a:t>Ambito personale</a:t>
            </a:r>
          </a:p>
          <a:p>
            <a:pPr algn="ctr"/>
            <a:r>
              <a:rPr lang="it-IT" sz="2400" i="1" dirty="0" smtClean="0">
                <a:solidFill>
                  <a:sysClr val="windowText" lastClr="000000"/>
                </a:solidFill>
                <a:latin typeface="Arial Narrow" pitchFamily="34" charset="0"/>
              </a:rPr>
              <a:t>(espressione identitaria e progetto di vita)</a:t>
            </a:r>
            <a:endParaRPr lang="it-IT" sz="2400" i="1" dirty="0">
              <a:solidFill>
                <a:sysClr val="windowText" lastClr="000000"/>
              </a:solidFill>
              <a:latin typeface="Arial Narrow" pitchFamily="34" charset="0"/>
            </a:endParaRPr>
          </a:p>
        </p:txBody>
      </p:sp>
      <p:sp>
        <p:nvSpPr>
          <p:cNvPr id="10" name="CasellaDiTesto 9"/>
          <p:cNvSpPr txBox="1"/>
          <p:nvPr/>
        </p:nvSpPr>
        <p:spPr>
          <a:xfrm>
            <a:off x="609600" y="3276598"/>
            <a:ext cx="3297382" cy="1200329"/>
          </a:xfrm>
          <a:prstGeom prst="rect">
            <a:avLst/>
          </a:prstGeom>
          <a:noFill/>
        </p:spPr>
        <p:txBody>
          <a:bodyPr wrap="square" rtlCol="0">
            <a:spAutoFit/>
          </a:bodyPr>
          <a:lstStyle/>
          <a:p>
            <a:r>
              <a:rPr lang="it-IT" sz="2400" i="1" dirty="0" smtClean="0">
                <a:latin typeface="Arial Narrow" pitchFamily="34" charset="0"/>
              </a:rPr>
              <a:t>È lecito assumere sostanze alcoliche per farsi accettare dal gruppo dei coetanei?</a:t>
            </a:r>
            <a:endParaRPr lang="it-IT" sz="2400" i="1" dirty="0">
              <a:latin typeface="Arial Narrow" pitchFamily="34" charset="0"/>
            </a:endParaRPr>
          </a:p>
        </p:txBody>
      </p:sp>
      <p:cxnSp>
        <p:nvCxnSpPr>
          <p:cNvPr id="3" name="Connettore 2 2"/>
          <p:cNvCxnSpPr>
            <a:stCxn id="10" idx="3"/>
          </p:cNvCxnSpPr>
          <p:nvPr/>
        </p:nvCxnSpPr>
        <p:spPr>
          <a:xfrm flipV="1">
            <a:off x="3906982" y="2428963"/>
            <a:ext cx="1579418" cy="1447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a:off x="3906982" y="3876763"/>
            <a:ext cx="1579418" cy="1447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a:stCxn id="10" idx="3"/>
            <a:endCxn id="6" idx="1"/>
          </p:cNvCxnSpPr>
          <p:nvPr/>
        </p:nvCxnSpPr>
        <p:spPr>
          <a:xfrm>
            <a:off x="3906982" y="3876763"/>
            <a:ext cx="1579418" cy="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95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Un rovesciamento di prospettiva</a:t>
            </a:r>
            <a:endParaRPr lang="it-IT" dirty="0"/>
          </a:p>
        </p:txBody>
      </p:sp>
      <p:sp>
        <p:nvSpPr>
          <p:cNvPr id="5" name="CasellaDiTesto 4"/>
          <p:cNvSpPr txBox="1"/>
          <p:nvPr/>
        </p:nvSpPr>
        <p:spPr>
          <a:xfrm>
            <a:off x="325582" y="2787244"/>
            <a:ext cx="1600200" cy="830997"/>
          </a:xfrm>
          <a:prstGeom prst="rect">
            <a:avLst/>
          </a:prstGeom>
          <a:noFill/>
        </p:spPr>
        <p:txBody>
          <a:bodyPr wrap="square" rtlCol="0">
            <a:spAutoFit/>
          </a:bodyPr>
          <a:lstStyle/>
          <a:p>
            <a:pPr algn="ctr"/>
            <a:r>
              <a:rPr lang="it-IT" sz="2400" dirty="0" smtClean="0">
                <a:latin typeface="Arial Narrow" pitchFamily="34" charset="0"/>
              </a:rPr>
              <a:t>Età prescolare</a:t>
            </a:r>
            <a:endParaRPr lang="it-IT" sz="2400" dirty="0">
              <a:latin typeface="Arial Narrow" pitchFamily="34" charset="0"/>
            </a:endParaRPr>
          </a:p>
        </p:txBody>
      </p:sp>
      <p:cxnSp>
        <p:nvCxnSpPr>
          <p:cNvPr id="7" name="Connettore 2 6"/>
          <p:cNvCxnSpPr/>
          <p:nvPr/>
        </p:nvCxnSpPr>
        <p:spPr>
          <a:xfrm flipV="1">
            <a:off x="1925782" y="3179767"/>
            <a:ext cx="7620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2687782" y="2747902"/>
            <a:ext cx="2251364" cy="830997"/>
          </a:xfrm>
          <a:prstGeom prst="rect">
            <a:avLst/>
          </a:prstGeom>
          <a:solidFill>
            <a:srgbClr val="CC99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it-IT" sz="2400" i="1" dirty="0" smtClean="0">
                <a:solidFill>
                  <a:sysClr val="windowText" lastClr="000000"/>
                </a:solidFill>
                <a:latin typeface="Arial Narrow" pitchFamily="34" charset="0"/>
              </a:rPr>
              <a:t>Percezione di norme morali</a:t>
            </a:r>
            <a:endParaRPr lang="it-IT" sz="2400" i="1" dirty="0">
              <a:solidFill>
                <a:sysClr val="windowText" lastClr="000000"/>
              </a:solidFill>
              <a:latin typeface="Arial Narrow" pitchFamily="34" charset="0"/>
            </a:endParaRPr>
          </a:p>
        </p:txBody>
      </p:sp>
      <p:sp>
        <p:nvSpPr>
          <p:cNvPr id="9" name="CasellaDiTesto 8"/>
          <p:cNvSpPr txBox="1"/>
          <p:nvPr/>
        </p:nvSpPr>
        <p:spPr>
          <a:xfrm>
            <a:off x="5701146" y="2655568"/>
            <a:ext cx="3235036" cy="1015663"/>
          </a:xfrm>
          <a:prstGeom prst="rect">
            <a:avLst/>
          </a:prstGeom>
          <a:noFill/>
        </p:spPr>
        <p:txBody>
          <a:bodyPr wrap="square" rtlCol="0">
            <a:spAutoFit/>
          </a:bodyPr>
          <a:lstStyle/>
          <a:p>
            <a:pPr algn="ctr"/>
            <a:r>
              <a:rPr lang="it-IT" sz="2000" i="1" dirty="0" smtClean="0">
                <a:latin typeface="Arial Narrow" pitchFamily="34" charset="0"/>
              </a:rPr>
              <a:t>Il bambino è in grado di percepire la sofferenza altrui conseguente a specifiche azioni</a:t>
            </a:r>
            <a:endParaRPr lang="it-IT" sz="2000" i="1" dirty="0">
              <a:latin typeface="Arial Narrow" pitchFamily="34" charset="0"/>
            </a:endParaRPr>
          </a:p>
        </p:txBody>
      </p:sp>
      <p:cxnSp>
        <p:nvCxnSpPr>
          <p:cNvPr id="10" name="Connettore 2 9"/>
          <p:cNvCxnSpPr/>
          <p:nvPr/>
        </p:nvCxnSpPr>
        <p:spPr>
          <a:xfrm flipV="1">
            <a:off x="4939146" y="3163402"/>
            <a:ext cx="7620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325582" y="4248992"/>
            <a:ext cx="1600200" cy="830997"/>
          </a:xfrm>
          <a:prstGeom prst="rect">
            <a:avLst/>
          </a:prstGeom>
          <a:noFill/>
        </p:spPr>
        <p:txBody>
          <a:bodyPr wrap="square" rtlCol="0">
            <a:spAutoFit/>
          </a:bodyPr>
          <a:lstStyle/>
          <a:p>
            <a:pPr algn="ctr"/>
            <a:r>
              <a:rPr lang="it-IT" sz="2400" dirty="0" smtClean="0">
                <a:latin typeface="Arial Narrow" pitchFamily="34" charset="0"/>
              </a:rPr>
              <a:t>Scuola primaria</a:t>
            </a:r>
            <a:endParaRPr lang="it-IT" sz="2400" dirty="0">
              <a:latin typeface="Arial Narrow" pitchFamily="34" charset="0"/>
            </a:endParaRPr>
          </a:p>
        </p:txBody>
      </p:sp>
      <p:cxnSp>
        <p:nvCxnSpPr>
          <p:cNvPr id="12" name="Connettore 2 11"/>
          <p:cNvCxnSpPr/>
          <p:nvPr/>
        </p:nvCxnSpPr>
        <p:spPr>
          <a:xfrm flipV="1">
            <a:off x="1925782" y="4664490"/>
            <a:ext cx="7620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2687782" y="4064326"/>
            <a:ext cx="2251364" cy="1200329"/>
          </a:xfrm>
          <a:prstGeom prst="rect">
            <a:avLst/>
          </a:prstGeom>
          <a:solidFill>
            <a:srgbClr val="92D05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it-IT" sz="2400" i="1" dirty="0" smtClean="0">
                <a:solidFill>
                  <a:sysClr val="windowText" lastClr="000000"/>
                </a:solidFill>
                <a:latin typeface="Arial Narrow" pitchFamily="34" charset="0"/>
              </a:rPr>
              <a:t>Consapevolezza di norme convenzionali</a:t>
            </a:r>
            <a:endParaRPr lang="it-IT" sz="2400" i="1" dirty="0">
              <a:solidFill>
                <a:sysClr val="windowText" lastClr="000000"/>
              </a:solidFill>
              <a:latin typeface="Arial Narrow" pitchFamily="34" charset="0"/>
            </a:endParaRPr>
          </a:p>
        </p:txBody>
      </p:sp>
      <p:sp>
        <p:nvSpPr>
          <p:cNvPr id="14" name="CasellaDiTesto 13"/>
          <p:cNvSpPr txBox="1"/>
          <p:nvPr/>
        </p:nvSpPr>
        <p:spPr>
          <a:xfrm>
            <a:off x="5701146" y="4140291"/>
            <a:ext cx="3235036" cy="1015663"/>
          </a:xfrm>
          <a:prstGeom prst="rect">
            <a:avLst/>
          </a:prstGeom>
          <a:noFill/>
        </p:spPr>
        <p:txBody>
          <a:bodyPr wrap="square" rtlCol="0">
            <a:spAutoFit/>
          </a:bodyPr>
          <a:lstStyle/>
          <a:p>
            <a:pPr algn="ctr"/>
            <a:r>
              <a:rPr lang="it-IT" sz="2000" i="1" dirty="0" smtClean="0">
                <a:latin typeface="Arial Narrow" pitchFamily="34" charset="0"/>
              </a:rPr>
              <a:t>Il bambino è della necessità di norme convenzionali per garantire la coesione sociale</a:t>
            </a:r>
            <a:endParaRPr lang="it-IT" sz="2000" i="1" dirty="0">
              <a:latin typeface="Arial Narrow" pitchFamily="34" charset="0"/>
            </a:endParaRPr>
          </a:p>
        </p:txBody>
      </p:sp>
      <p:cxnSp>
        <p:nvCxnSpPr>
          <p:cNvPr id="15" name="Connettore 2 14"/>
          <p:cNvCxnSpPr/>
          <p:nvPr/>
        </p:nvCxnSpPr>
        <p:spPr>
          <a:xfrm flipV="1">
            <a:off x="4939146" y="4648125"/>
            <a:ext cx="7620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Freccia in giù 15"/>
          <p:cNvSpPr/>
          <p:nvPr/>
        </p:nvSpPr>
        <p:spPr>
          <a:xfrm>
            <a:off x="3546764" y="2362200"/>
            <a:ext cx="533400" cy="385702"/>
          </a:xfrm>
          <a:prstGeom prst="downArrow">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17" name="Freccia in giù 16"/>
          <p:cNvSpPr/>
          <p:nvPr/>
        </p:nvSpPr>
        <p:spPr>
          <a:xfrm flipV="1">
            <a:off x="3546764" y="5264655"/>
            <a:ext cx="533400" cy="385702"/>
          </a:xfrm>
          <a:prstGeom prst="downArrow">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18" name="CasellaDiTesto 17"/>
          <p:cNvSpPr txBox="1"/>
          <p:nvPr/>
        </p:nvSpPr>
        <p:spPr>
          <a:xfrm>
            <a:off x="1717964" y="1900535"/>
            <a:ext cx="4191000" cy="461665"/>
          </a:xfrm>
          <a:prstGeom prst="rect">
            <a:avLst/>
          </a:prstGeom>
          <a:noFill/>
        </p:spPr>
        <p:txBody>
          <a:bodyPr wrap="square" rtlCol="0">
            <a:spAutoFit/>
          </a:bodyPr>
          <a:lstStyle/>
          <a:p>
            <a:pPr algn="ctr"/>
            <a:r>
              <a:rPr lang="it-IT" sz="2400" i="1" dirty="0" smtClean="0">
                <a:latin typeface="Arial Narrow" pitchFamily="34" charset="0"/>
              </a:rPr>
              <a:t>Grammatica morale innata?</a:t>
            </a:r>
            <a:endParaRPr lang="it-IT" sz="2400" i="1" dirty="0">
              <a:latin typeface="Arial Narrow" pitchFamily="34" charset="0"/>
            </a:endParaRPr>
          </a:p>
        </p:txBody>
      </p:sp>
      <p:sp>
        <p:nvSpPr>
          <p:cNvPr id="19" name="CasellaDiTesto 18"/>
          <p:cNvSpPr txBox="1"/>
          <p:nvPr/>
        </p:nvSpPr>
        <p:spPr>
          <a:xfrm>
            <a:off x="1510146" y="5670026"/>
            <a:ext cx="4606636" cy="461665"/>
          </a:xfrm>
          <a:prstGeom prst="rect">
            <a:avLst/>
          </a:prstGeom>
          <a:noFill/>
        </p:spPr>
        <p:txBody>
          <a:bodyPr wrap="square" rtlCol="0">
            <a:spAutoFit/>
          </a:bodyPr>
          <a:lstStyle/>
          <a:p>
            <a:pPr algn="ctr"/>
            <a:r>
              <a:rPr lang="it-IT" sz="2400" i="1" dirty="0" smtClean="0">
                <a:latin typeface="Arial Narrow" pitchFamily="34" charset="0"/>
              </a:rPr>
              <a:t>Processi di socializzazione</a:t>
            </a:r>
            <a:endParaRPr lang="it-IT" sz="2400" i="1" dirty="0">
              <a:latin typeface="Arial Narrow" pitchFamily="34" charset="0"/>
            </a:endParaRPr>
          </a:p>
        </p:txBody>
      </p:sp>
    </p:spTree>
    <p:extLst>
      <p:ext uri="{BB962C8B-B14F-4D97-AF65-F5344CB8AC3E}">
        <p14:creationId xmlns:p14="http://schemas.microsoft.com/office/powerpoint/2010/main" val="167481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p:bldP spid="11" grpId="0"/>
      <p:bldP spid="13" grpId="0" animBg="1"/>
      <p:bldP spid="14" grpId="0"/>
      <p:bldP spid="16" grpId="0" animBg="1"/>
      <p:bldP spid="17" grpId="0" animBg="1"/>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Un rovesciamento di prospettiva</a:t>
            </a:r>
            <a:endParaRPr lang="it-IT" dirty="0"/>
          </a:p>
        </p:txBody>
      </p:sp>
      <p:sp>
        <p:nvSpPr>
          <p:cNvPr id="5" name="CasellaDiTesto 4"/>
          <p:cNvSpPr txBox="1"/>
          <p:nvPr/>
        </p:nvSpPr>
        <p:spPr>
          <a:xfrm>
            <a:off x="2999510" y="2054935"/>
            <a:ext cx="2819400" cy="461665"/>
          </a:xfrm>
          <a:prstGeom prst="rect">
            <a:avLst/>
          </a:prstGeom>
          <a:noFill/>
        </p:spPr>
        <p:txBody>
          <a:bodyPr wrap="square" rtlCol="0">
            <a:spAutoFit/>
          </a:bodyPr>
          <a:lstStyle/>
          <a:p>
            <a:pPr algn="ctr"/>
            <a:r>
              <a:rPr lang="it-IT" sz="2400" dirty="0" smtClean="0">
                <a:latin typeface="Arial Narrow" pitchFamily="34" charset="0"/>
              </a:rPr>
              <a:t>Intervento educativo</a:t>
            </a:r>
            <a:endParaRPr lang="it-IT" sz="2400" dirty="0">
              <a:latin typeface="Arial Narrow" pitchFamily="34" charset="0"/>
            </a:endParaRPr>
          </a:p>
        </p:txBody>
      </p:sp>
      <p:sp>
        <p:nvSpPr>
          <p:cNvPr id="7" name="CasellaDiTesto 6"/>
          <p:cNvSpPr txBox="1"/>
          <p:nvPr/>
        </p:nvSpPr>
        <p:spPr>
          <a:xfrm>
            <a:off x="5818910" y="3275677"/>
            <a:ext cx="2805546" cy="461665"/>
          </a:xfrm>
          <a:prstGeom prst="rect">
            <a:avLst/>
          </a:prstGeom>
          <a:solidFill>
            <a:srgbClr val="00206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it-IT" sz="2400" dirty="0" smtClean="0">
                <a:latin typeface="Arial Narrow" pitchFamily="34" charset="0"/>
              </a:rPr>
              <a:t>Infrazioni convenzionali</a:t>
            </a:r>
            <a:endParaRPr lang="it-IT" sz="2400" dirty="0">
              <a:latin typeface="Arial Narrow" pitchFamily="34" charset="0"/>
            </a:endParaRPr>
          </a:p>
        </p:txBody>
      </p:sp>
      <p:sp>
        <p:nvSpPr>
          <p:cNvPr id="8" name="CasellaDiTesto 7"/>
          <p:cNvSpPr txBox="1"/>
          <p:nvPr/>
        </p:nvSpPr>
        <p:spPr>
          <a:xfrm>
            <a:off x="193964" y="3286151"/>
            <a:ext cx="2805546" cy="46166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it-IT" sz="2400" dirty="0" smtClean="0">
                <a:latin typeface="Arial Narrow" pitchFamily="34" charset="0"/>
              </a:rPr>
              <a:t>Infrazioni morali</a:t>
            </a:r>
            <a:endParaRPr lang="it-IT" sz="2400" dirty="0">
              <a:latin typeface="Arial Narrow" pitchFamily="34" charset="0"/>
            </a:endParaRPr>
          </a:p>
        </p:txBody>
      </p:sp>
      <p:cxnSp>
        <p:nvCxnSpPr>
          <p:cNvPr id="10" name="Connettore 2 9"/>
          <p:cNvCxnSpPr>
            <a:stCxn id="5" idx="2"/>
          </p:cNvCxnSpPr>
          <p:nvPr/>
        </p:nvCxnSpPr>
        <p:spPr>
          <a:xfrm flipH="1">
            <a:off x="2999510" y="2516600"/>
            <a:ext cx="1409700" cy="7695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4409210" y="2506128"/>
            <a:ext cx="1409700" cy="76954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a:stCxn id="8" idx="2"/>
          </p:cNvCxnSpPr>
          <p:nvPr/>
        </p:nvCxnSpPr>
        <p:spPr>
          <a:xfrm>
            <a:off x="1596737" y="3747816"/>
            <a:ext cx="0" cy="6717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a:off x="7225147" y="3747816"/>
            <a:ext cx="0" cy="6717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CasellaDiTesto 15"/>
          <p:cNvSpPr txBox="1"/>
          <p:nvPr/>
        </p:nvSpPr>
        <p:spPr>
          <a:xfrm>
            <a:off x="193964" y="4430072"/>
            <a:ext cx="2805546" cy="1200329"/>
          </a:xfrm>
          <a:prstGeom prst="rect">
            <a:avLst/>
          </a:prstGeom>
          <a:noFill/>
        </p:spPr>
        <p:txBody>
          <a:bodyPr wrap="square" rtlCol="0">
            <a:spAutoFit/>
          </a:bodyPr>
          <a:lstStyle/>
          <a:p>
            <a:pPr algn="ctr"/>
            <a:r>
              <a:rPr lang="it-IT" sz="2400" i="1" dirty="0" smtClean="0">
                <a:latin typeface="Arial Narrow" pitchFamily="34" charset="0"/>
              </a:rPr>
              <a:t>Far riflettere il bambino sulle ripercussioni </a:t>
            </a:r>
            <a:r>
              <a:rPr lang="it-IT" sz="2400" b="1" i="1" dirty="0" smtClean="0">
                <a:latin typeface="Arial Narrow" pitchFamily="34" charset="0"/>
              </a:rPr>
              <a:t>emotive </a:t>
            </a:r>
            <a:r>
              <a:rPr lang="it-IT" sz="2400" i="1" dirty="0" smtClean="0">
                <a:latin typeface="Arial Narrow" pitchFamily="34" charset="0"/>
              </a:rPr>
              <a:t>dell’infrazione</a:t>
            </a:r>
            <a:endParaRPr lang="it-IT" sz="2400" i="1" dirty="0">
              <a:latin typeface="Arial Narrow" pitchFamily="34" charset="0"/>
            </a:endParaRPr>
          </a:p>
        </p:txBody>
      </p:sp>
      <p:sp>
        <p:nvSpPr>
          <p:cNvPr id="17" name="CasellaDiTesto 16"/>
          <p:cNvSpPr txBox="1"/>
          <p:nvPr/>
        </p:nvSpPr>
        <p:spPr>
          <a:xfrm>
            <a:off x="5818910" y="4419600"/>
            <a:ext cx="2805546" cy="1200329"/>
          </a:xfrm>
          <a:prstGeom prst="rect">
            <a:avLst/>
          </a:prstGeom>
          <a:noFill/>
        </p:spPr>
        <p:txBody>
          <a:bodyPr wrap="square" rtlCol="0">
            <a:spAutoFit/>
          </a:bodyPr>
          <a:lstStyle/>
          <a:p>
            <a:pPr algn="ctr"/>
            <a:r>
              <a:rPr lang="it-IT" sz="2400" i="1" dirty="0" smtClean="0">
                <a:latin typeface="Arial Narrow" pitchFamily="34" charset="0"/>
              </a:rPr>
              <a:t>Far riflettere il bambino sulle ripercussioni </a:t>
            </a:r>
            <a:r>
              <a:rPr lang="it-IT" sz="2400" b="1" i="1" dirty="0" smtClean="0">
                <a:latin typeface="Arial Narrow" pitchFamily="34" charset="0"/>
              </a:rPr>
              <a:t>sociali </a:t>
            </a:r>
            <a:r>
              <a:rPr lang="it-IT" sz="2400" i="1" dirty="0" smtClean="0">
                <a:latin typeface="Arial Narrow" pitchFamily="34" charset="0"/>
              </a:rPr>
              <a:t>dell’infrazione</a:t>
            </a:r>
            <a:endParaRPr lang="it-IT" sz="2400" i="1" dirty="0">
              <a:latin typeface="Arial Narrow" pitchFamily="34" charset="0"/>
            </a:endParaRPr>
          </a:p>
        </p:txBody>
      </p:sp>
    </p:spTree>
    <p:extLst>
      <p:ext uri="{BB962C8B-B14F-4D97-AF65-F5344CB8AC3E}">
        <p14:creationId xmlns:p14="http://schemas.microsoft.com/office/powerpoint/2010/main" val="87182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838200"/>
            <a:ext cx="853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eaLnBrk="1" hangingPunct="1">
              <a:defRPr sz="4000">
                <a:solidFill>
                  <a:schemeClr val="accent2"/>
                </a:solidFill>
                <a:latin typeface="Arial Narrow"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smtClean="0"/>
              <a:t>Modelli morali e intervento educativo</a:t>
            </a:r>
            <a:endParaRPr lang="it-IT" dirty="0"/>
          </a:p>
        </p:txBody>
      </p:sp>
      <p:sp>
        <p:nvSpPr>
          <p:cNvPr id="5" name="CasellaDiTesto 4"/>
          <p:cNvSpPr txBox="1"/>
          <p:nvPr/>
        </p:nvSpPr>
        <p:spPr>
          <a:xfrm>
            <a:off x="367145" y="2514600"/>
            <a:ext cx="3823855" cy="2554545"/>
          </a:xfrm>
          <a:prstGeom prst="rect">
            <a:avLst/>
          </a:prstGeom>
          <a:noFill/>
        </p:spPr>
        <p:txBody>
          <a:bodyPr wrap="square" rtlCol="0">
            <a:spAutoFit/>
          </a:bodyPr>
          <a:lstStyle/>
          <a:p>
            <a:pPr algn="just"/>
            <a:r>
              <a:rPr lang="it-IT" sz="2000" i="1" dirty="0" smtClean="0">
                <a:latin typeface="Arial Narrow" pitchFamily="34" charset="0"/>
              </a:rPr>
              <a:t>Marco sta partecipando ad una festa a casa degli zii per festeggiare il compleanno del cuginetto Stefano. Durante un gioco, Marco si arrabbia ed inizia a deridere ed offendere Stefano. La mamma di Marco, richiamata dal trambusto, interviene sgridando il figlio. Cosa dovrebbe dirgli? </a:t>
            </a:r>
            <a:endParaRPr lang="it-IT" sz="2000" i="1" dirty="0">
              <a:latin typeface="Arial Narrow" pitchFamily="34" charset="0"/>
            </a:endParaRPr>
          </a:p>
        </p:txBody>
      </p:sp>
      <p:cxnSp>
        <p:nvCxnSpPr>
          <p:cNvPr id="3" name="Connettore 2 2"/>
          <p:cNvCxnSpPr>
            <a:stCxn id="5" idx="3"/>
          </p:cNvCxnSpPr>
          <p:nvPr/>
        </p:nvCxnSpPr>
        <p:spPr>
          <a:xfrm flipV="1">
            <a:off x="4191000" y="2362200"/>
            <a:ext cx="914400" cy="14296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CasellaDiTesto 5"/>
          <p:cNvSpPr txBox="1"/>
          <p:nvPr/>
        </p:nvSpPr>
        <p:spPr>
          <a:xfrm>
            <a:off x="5105400" y="1981200"/>
            <a:ext cx="3657600" cy="1015663"/>
          </a:xfrm>
          <a:prstGeom prst="rect">
            <a:avLst/>
          </a:prstGeom>
          <a:noFill/>
        </p:spPr>
        <p:txBody>
          <a:bodyPr wrap="square" rtlCol="0">
            <a:spAutoFit/>
          </a:bodyPr>
          <a:lstStyle/>
          <a:p>
            <a:pPr algn="just"/>
            <a:r>
              <a:rPr lang="it-IT" sz="2000" dirty="0" smtClean="0">
                <a:latin typeface="Arial Narrow" pitchFamily="34" charset="0"/>
              </a:rPr>
              <a:t>1. Non si offendono gli altri, prova ad immaginare come staresti tu se gli altri ti prendessero in giro. </a:t>
            </a:r>
            <a:endParaRPr lang="it-IT" sz="2000" dirty="0">
              <a:latin typeface="Arial Narrow" pitchFamily="34" charset="0"/>
            </a:endParaRPr>
          </a:p>
        </p:txBody>
      </p:sp>
      <p:cxnSp>
        <p:nvCxnSpPr>
          <p:cNvPr id="8" name="Connettore 2 7"/>
          <p:cNvCxnSpPr>
            <a:stCxn id="5" idx="3"/>
          </p:cNvCxnSpPr>
          <p:nvPr/>
        </p:nvCxnSpPr>
        <p:spPr>
          <a:xfrm>
            <a:off x="4191000" y="3791873"/>
            <a:ext cx="914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5112327" y="3284041"/>
            <a:ext cx="3657600" cy="1015663"/>
          </a:xfrm>
          <a:prstGeom prst="rect">
            <a:avLst/>
          </a:prstGeom>
          <a:noFill/>
        </p:spPr>
        <p:txBody>
          <a:bodyPr wrap="square" rtlCol="0">
            <a:spAutoFit/>
          </a:bodyPr>
          <a:lstStyle/>
          <a:p>
            <a:pPr algn="just"/>
            <a:r>
              <a:rPr lang="it-IT" sz="2000" dirty="0">
                <a:latin typeface="Arial Narrow" pitchFamily="34" charset="0"/>
              </a:rPr>
              <a:t>2</a:t>
            </a:r>
            <a:r>
              <a:rPr lang="it-IT" sz="2000" dirty="0" smtClean="0">
                <a:latin typeface="Arial Narrow" pitchFamily="34" charset="0"/>
              </a:rPr>
              <a:t>. Non ci si comporta così a casa di altri, alla fine non ti inviteranno più alle feste, disturbi troppo.. </a:t>
            </a:r>
            <a:endParaRPr lang="it-IT" sz="2000" dirty="0">
              <a:latin typeface="Arial Narrow" pitchFamily="34" charset="0"/>
            </a:endParaRPr>
          </a:p>
        </p:txBody>
      </p:sp>
      <p:cxnSp>
        <p:nvCxnSpPr>
          <p:cNvPr id="10" name="Connettore 2 9"/>
          <p:cNvCxnSpPr/>
          <p:nvPr/>
        </p:nvCxnSpPr>
        <p:spPr>
          <a:xfrm>
            <a:off x="4197927" y="3791873"/>
            <a:ext cx="914400" cy="14296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5112327" y="4713714"/>
            <a:ext cx="3657600" cy="1015663"/>
          </a:xfrm>
          <a:prstGeom prst="rect">
            <a:avLst/>
          </a:prstGeom>
          <a:noFill/>
        </p:spPr>
        <p:txBody>
          <a:bodyPr wrap="square" rtlCol="0">
            <a:spAutoFit/>
          </a:bodyPr>
          <a:lstStyle/>
          <a:p>
            <a:pPr algn="just"/>
            <a:r>
              <a:rPr lang="it-IT" sz="2000" dirty="0">
                <a:latin typeface="Arial Narrow" pitchFamily="34" charset="0"/>
              </a:rPr>
              <a:t>3</a:t>
            </a:r>
            <a:r>
              <a:rPr lang="it-IT" sz="2000" dirty="0" smtClean="0">
                <a:latin typeface="Arial Narrow" pitchFamily="34" charset="0"/>
              </a:rPr>
              <a:t>. Vergognati, sei davvero un bambino maleducato, non ti meriti di essere invitato </a:t>
            </a:r>
            <a:r>
              <a:rPr lang="it-IT" sz="2000" smtClean="0">
                <a:latin typeface="Arial Narrow" pitchFamily="34" charset="0"/>
              </a:rPr>
              <a:t>alle feste. </a:t>
            </a:r>
            <a:endParaRPr lang="it-IT" sz="2000" dirty="0">
              <a:latin typeface="Arial Narrow" pitchFamily="34" charset="0"/>
            </a:endParaRPr>
          </a:p>
        </p:txBody>
      </p:sp>
    </p:spTree>
    <p:extLst>
      <p:ext uri="{BB962C8B-B14F-4D97-AF65-F5344CB8AC3E}">
        <p14:creationId xmlns:p14="http://schemas.microsoft.com/office/powerpoint/2010/main" val="416635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Lst>
  </p:timing>
</p:sld>
</file>

<file path=ppt/theme/theme1.xml><?xml version="1.0" encoding="utf-8"?>
<a:theme xmlns:a="http://schemas.openxmlformats.org/drawingml/2006/main" name="Profilo">
  <a:themeElements>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o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o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o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o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o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o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o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o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3093</TotalTime>
  <Words>1995</Words>
  <Application>Microsoft Office PowerPoint</Application>
  <PresentationFormat>Presentazione su schermo (4:3)</PresentationFormat>
  <Paragraphs>289</Paragraphs>
  <Slides>48</Slides>
  <Notes>0</Notes>
  <HiddenSlides>0</HiddenSlides>
  <MMClips>0</MMClips>
  <ScaleCrop>false</ScaleCrop>
  <HeadingPairs>
    <vt:vector size="4" baseType="variant">
      <vt:variant>
        <vt:lpstr>Tema</vt:lpstr>
      </vt:variant>
      <vt:variant>
        <vt:i4>1</vt:i4>
      </vt:variant>
      <vt:variant>
        <vt:lpstr>Titoli diapositive</vt:lpstr>
      </vt:variant>
      <vt:variant>
        <vt:i4>48</vt:i4>
      </vt:variant>
    </vt:vector>
  </HeadingPairs>
  <TitlesOfParts>
    <vt:vector size="49" baseType="lpstr">
      <vt:lpstr>Profilo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Stefano</cp:lastModifiedBy>
  <cp:revision>205</cp:revision>
  <cp:lastPrinted>1601-01-01T00:00:00Z</cp:lastPrinted>
  <dcterms:created xsi:type="dcterms:W3CDTF">1601-01-01T00:00:00Z</dcterms:created>
  <dcterms:modified xsi:type="dcterms:W3CDTF">2013-09-01T19:33:19Z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