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87213-A623-4F66-9B03-5B342FF2A103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0D199-284C-496C-B91B-CF48A03074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28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0D199-284C-496C-B91B-CF48A03074D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10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30/09/2010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ire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Programmazione IRC</a:t>
            </a:r>
            <a:br>
              <a:rPr lang="it-IT" dirty="0" smtClean="0"/>
            </a:br>
            <a:r>
              <a:rPr lang="it-IT" dirty="0" smtClean="0"/>
              <a:t>Secondaria di II grado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29.09.2010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595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Indicazioni per l’organizzazione della programmazione – la struttura del documento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Riferimento alle Competenze, Conoscenze e Abilità dell’Area/e Asse in cui è inserito e rispetto alle quali l’IRC offre un significativo contributo</a:t>
            </a:r>
          </a:p>
          <a:p>
            <a:r>
              <a:rPr lang="it-IT" dirty="0" smtClean="0"/>
              <a:t>Riferimento alle </a:t>
            </a:r>
            <a:r>
              <a:rPr lang="it-IT" dirty="0"/>
              <a:t>Competenze, Conoscenze e </a:t>
            </a:r>
            <a:r>
              <a:rPr lang="it-IT" dirty="0" smtClean="0"/>
              <a:t>Abilità delle Indicazioni sperimentali CEI</a:t>
            </a:r>
          </a:p>
          <a:p>
            <a:r>
              <a:rPr lang="it-IT" dirty="0" smtClean="0"/>
              <a:t>Progettazione essenziale delle Unità di Lavoro il cui sviluppo favorire l’acquisizione delle Competenze, costituite da </a:t>
            </a:r>
          </a:p>
          <a:p>
            <a:pPr lvl="1"/>
            <a:r>
              <a:rPr lang="it-IT" dirty="0" smtClean="0"/>
              <a:t>Competenze specifiche e/o Obiettivi Formativi</a:t>
            </a:r>
          </a:p>
          <a:p>
            <a:pPr lvl="1"/>
            <a:r>
              <a:rPr lang="it-IT" dirty="0" smtClean="0"/>
              <a:t>Punto di vista</a:t>
            </a:r>
          </a:p>
          <a:p>
            <a:pPr lvl="1"/>
            <a:r>
              <a:rPr lang="it-IT" dirty="0" smtClean="0"/>
              <a:t>Contenuti</a:t>
            </a:r>
          </a:p>
          <a:p>
            <a:pPr lvl="1"/>
            <a:r>
              <a:rPr lang="it-IT" dirty="0" smtClean="0"/>
              <a:t>Mediazioni didattiche</a:t>
            </a:r>
          </a:p>
          <a:p>
            <a:pPr lvl="1"/>
            <a:r>
              <a:rPr lang="it-IT" dirty="0" smtClean="0"/>
              <a:t>Indicatori per la verifica e la valutazione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23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Schema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27298150"/>
              </p:ext>
            </p:extLst>
          </p:nvPr>
        </p:nvGraphicFramePr>
        <p:xfrm>
          <a:off x="34277" y="1556792"/>
          <a:ext cx="9002217" cy="48057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720"/>
                <a:gridCol w="1856511"/>
                <a:gridCol w="331519"/>
                <a:gridCol w="1052877"/>
                <a:gridCol w="360040"/>
                <a:gridCol w="1584176"/>
                <a:gridCol w="414074"/>
                <a:gridCol w="1203940"/>
                <a:gridCol w="331519"/>
                <a:gridCol w="1434841"/>
              </a:tblGrid>
              <a:tr h="325159"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 New Roman"/>
                          <a:ea typeface="MS Mincho"/>
                        </a:rPr>
                        <a:t>Unità di lavoro  1 –  </a:t>
                      </a:r>
                      <a:r>
                        <a:rPr lang="it-IT" sz="1400" i="1" dirty="0">
                          <a:effectLst/>
                          <a:latin typeface="Times New Roman"/>
                          <a:ea typeface="MS Mincho"/>
                        </a:rPr>
                        <a:t>[eventuale titolo]</a:t>
                      </a: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6903" marR="56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2736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Times New Roman"/>
                          <a:ea typeface="MS Mincho"/>
                        </a:rPr>
                        <a:t>Competenze specifiche (o Obiettivi Formativi)</a:t>
                      </a:r>
                      <a:endParaRPr lang="it-IT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6903" marR="569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[elaborate dal docente coerentemente con le Competenze-Conoscenze+Abilità trasversali e le Indicazioni Sperimentali per descrivere il percorso ed il processo di apprendimento dell’alunno attraverso il quale favorire la sua maturazione umana  e l’ acquisizione delle competenze; sono relative ad un determinato ambito tematico]</a:t>
                      </a: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6903" marR="56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Times New Roman"/>
                          <a:ea typeface="MS Mincho"/>
                        </a:rPr>
                        <a:t>Punto di vista</a:t>
                      </a:r>
                      <a:endParaRPr lang="it-IT" sz="140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56903" marR="569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algn="l"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Times New Roman"/>
                          <a:ea typeface="MS Mincho"/>
                        </a:rPr>
                        <a:t>[il docente segnala la prospettiva prevalente scelta per sviluppare i contenuti] </a:t>
                      </a: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6903" marR="56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 New Roman"/>
                          <a:ea typeface="MS Mincho"/>
                        </a:rPr>
                        <a:t>Contenuti</a:t>
                      </a: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6903" marR="569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[il docente elenca in modo sintetico i contenuti disciplinari essenziali che intende utilizzare per rendere possibile agli studenti maturare a livello personale e culturale]</a:t>
                      </a: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56903" marR="56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 New Roman"/>
                          <a:ea typeface="MS Mincho"/>
                        </a:rPr>
                        <a:t>Mediazioni didattiche</a:t>
                      </a: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6903" marR="569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[il docente indica in modo generico le mediazioni didattiche che considera più efficaci per sviluppare i contenuti e rendere possibile agli studenti sviluppare capacità ed acquisire competenze]</a:t>
                      </a:r>
                      <a:r>
                        <a:rPr lang="it-IT" sz="14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 </a:t>
                      </a: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6903" marR="56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Times New Roman"/>
                          <a:ea typeface="MS Mincho"/>
                        </a:rPr>
                        <a:t>Strumenti ed Indicatori  per la Valutazione</a:t>
                      </a:r>
                      <a:endParaRPr lang="it-IT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6903" marR="569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it-IT" sz="1400" i="1" dirty="0">
                          <a:effectLst/>
                          <a:latin typeface="Times New Roman"/>
                          <a:ea typeface="MS Mincho"/>
                        </a:rPr>
                        <a:t>[il docente prevede in modo flessibile e generale gli strumenti che sceglie di utilizzare per valutare a quale livello l’alunno ha raggiunto nell’acquisizione delle competenze; la descrizione degli indicatori deve prevedere una qualche gradualità da un livello di base ad un livello avanzato di competenza</a:t>
                      </a:r>
                      <a:r>
                        <a:rPr lang="it-IT" sz="1400" i="1" dirty="0" smtClean="0">
                          <a:effectLst/>
                          <a:latin typeface="Times New Roman"/>
                          <a:ea typeface="MS Mincho"/>
                        </a:rPr>
                        <a:t>] </a:t>
                      </a: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6903" marR="56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2775" y="2505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1023814"/>
              </p:ext>
            </p:extLst>
          </p:nvPr>
        </p:nvGraphicFramePr>
        <p:xfrm>
          <a:off x="251520" y="1556792"/>
          <a:ext cx="8568952" cy="52820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8032"/>
                <a:gridCol w="1728192"/>
                <a:gridCol w="216024"/>
                <a:gridCol w="936104"/>
                <a:gridCol w="216024"/>
                <a:gridCol w="1728192"/>
                <a:gridCol w="288032"/>
                <a:gridCol w="1296144"/>
                <a:gridCol w="360040"/>
                <a:gridCol w="1512168"/>
              </a:tblGrid>
              <a:tr h="135945"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/>
                          <a:ea typeface="MS Mincho"/>
                        </a:rPr>
                        <a:t>Unità di lavoro  1 –  «Uomo e Dio in relazione»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3586" marR="53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9919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Times New Roman"/>
                          <a:ea typeface="MS Mincho"/>
                        </a:rPr>
                        <a:t>Competenze specifiche (o Obiettivi Formativi)</a:t>
                      </a:r>
                      <a:endParaRPr lang="it-IT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3586" marR="535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0" indent="-108000" algn="l">
                        <a:spcAft>
                          <a:spcPts val="0"/>
                        </a:spcAft>
                        <a:buSzPct val="90000"/>
                        <a:buFont typeface="Wingdings" pitchFamily="2" charset="2"/>
                        <a:buChar char="§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Individua nelle esperienze umane le situazioni da cui nascono le domande esistenziali per comprendere come l’uomo accede alla dimensione religiosa e per considerare il valore delle risposte religiose.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ct val="90000"/>
                        <a:buFont typeface="Wingdings" pitchFamily="2" charset="2"/>
                        <a:buChar char="§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Riconosce le principali forme della comunicazione dell’uomo con Dio per riconoscerne il senso ed il fine.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ct val="90000"/>
                        <a:buFont typeface="Wingdings" pitchFamily="2" charset="2"/>
                        <a:buChar char="§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Documenta i temi centrali del messaggio biblico per identificare la rivelazione su Dio e sull’uomo e per riconoscerne il valore anche per il non credente. 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3586" marR="53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/>
                          <a:ea typeface="MS Mincho"/>
                        </a:rPr>
                        <a:t>Punto di vista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53586" marR="535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antropologico</a:t>
                      </a: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fenomenologico </a:t>
                      </a: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biblico-teologico</a:t>
                      </a: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interreligioso </a:t>
                      </a:r>
                    </a:p>
                  </a:txBody>
                  <a:tcPr marL="53586" marR="53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/>
                          <a:ea typeface="MS Mincho"/>
                        </a:rPr>
                        <a:t>Contenuti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3586" marR="535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Le esperienze umane che aprono l’uomo alla Trascendenza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Domande esistenziali e risposte religiose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Religiosità e fede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Mito e rito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Feste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Il messaggio della Bibbia su Dio e sull’uomo (temi: Promessa e Salvezza; vita, morte e dolore; povertà e ricchezza)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53586" marR="53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/>
                          <a:ea typeface="MS Mincho"/>
                        </a:rPr>
                        <a:t>Mediazioni didattiche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3586" marR="535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Dialogo di ricerca e confronto 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Analisi ed interpretazione di testi letterari e di immagini 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Lavoro personale e a gruppi 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Appunti delle spiegazioni  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53586" marR="53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/>
                          <a:ea typeface="MS Mincho"/>
                        </a:rPr>
                        <a:t>Strumenti ed Indicatori  per la Valutazione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3586" marR="535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Contenuti dei lavori di ricerca e rielaborazione personale dei contenuti.</a:t>
                      </a: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L1–  illustra le esperienze e giustappone le domande di senso senza correlarle alla risposta religiosa.</a:t>
                      </a: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L2 – sa collegare in modo significativo esperienze/ domande di senso/ risposta religiosa e sa motivare il bisogno religioso dell’uomo</a:t>
                      </a:r>
                    </a:p>
                    <a:p>
                      <a:pPr marL="108000" lvl="0" indent="-1080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L3 – riconosce le esperienze attraverso cui l’uomo accede alla dimensione religiosa e sa motivare il rapporto tra domande esistenziali e risposta di senso </a:t>
                      </a:r>
                      <a:endParaRPr lang="it-IT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3586" marR="53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0900" y="1223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/>
              <a:t>Il riferimento normativo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delle </a:t>
            </a:r>
            <a:r>
              <a:rPr lang="it-IT" b="1" dirty="0"/>
              <a:t>Indicazioni </a:t>
            </a:r>
            <a:r>
              <a:rPr lang="it-IT" b="1" dirty="0" smtClean="0"/>
              <a:t>Sperimentali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Premessa</a:t>
            </a:r>
          </a:p>
          <a:p>
            <a:pPr marL="0" indent="0">
              <a:buNone/>
            </a:pPr>
            <a:r>
              <a:rPr lang="it-IT" dirty="0" smtClean="0"/>
              <a:t>L’IRC </a:t>
            </a:r>
            <a:r>
              <a:rPr lang="it-IT" dirty="0"/>
              <a:t>mira a</a:t>
            </a:r>
          </a:p>
          <a:p>
            <a:pPr lvl="0"/>
            <a:r>
              <a:rPr lang="it-IT" dirty="0"/>
              <a:t>arricchire la formazione globale della persona (aspetti spirituali ed etici dell’esistenza), peri un efficace inserimento nel mondo civile, professionale e universitario</a:t>
            </a:r>
          </a:p>
          <a:p>
            <a:pPr lvl="0"/>
            <a:r>
              <a:rPr lang="it-IT" dirty="0"/>
              <a:t>offrire contenuti e strumenti con cui decifrare il contesto storico, culturale e umano della società, per una partecipazione attiva e responsabile alla costruzione della convivenza umana</a:t>
            </a:r>
          </a:p>
          <a:p>
            <a:pPr lvl="0"/>
            <a:r>
              <a:rPr lang="it-IT" dirty="0"/>
              <a:t>promuovere la conoscenza del dato storico e dottrinale su cui si fonda la religione cattolica, in relazione con la realtà e le domande di senso </a:t>
            </a:r>
          </a:p>
          <a:p>
            <a:r>
              <a:rPr lang="it-IT" dirty="0"/>
              <a:t>conoscere la tradizione religiosa cristiano-cattolica, per partecipare a un dialogo fra tradizioni culturali e religiose diverse.</a:t>
            </a:r>
          </a:p>
        </p:txBody>
      </p:sp>
    </p:spTree>
    <p:extLst>
      <p:ext uri="{BB962C8B-B14F-4D97-AF65-F5344CB8AC3E}">
        <p14:creationId xmlns:p14="http://schemas.microsoft.com/office/powerpoint/2010/main" val="17531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6519574"/>
              </p:ext>
            </p:extLst>
          </p:nvPr>
        </p:nvGraphicFramePr>
        <p:xfrm>
          <a:off x="251520" y="1628800"/>
          <a:ext cx="8712968" cy="4663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0480"/>
                <a:gridCol w="4392488"/>
              </a:tblGrid>
              <a:tr h="26350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/>
                          <a:ea typeface="MS Mincho"/>
                        </a:rPr>
                        <a:t>Licei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arricchendo le opzioni metodologiche per l’interpretazione della realtà [area metodologica]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fornendo strumenti critici per la lettura e la valutazione del dato religioso [area logico-argomentativa]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collocandosi nell’area linguistica e comunicativa [specificità del linguaggio religioso, portata relazionale del discorso religioso]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interagendo con l’area storico-umanistica [effetti storici della religione cattolica nella cultura]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collegandosi con l’area scientifica, matematica e tecnologica [ricerca di significati e attribuzione di senso]</a:t>
                      </a:r>
                    </a:p>
                  </a:txBody>
                  <a:tcPr marL="59862" marR="5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/>
                          <a:ea typeface="MS Mincho"/>
                        </a:rPr>
                        <a:t>Istituti tecnici </a:t>
                      </a:r>
                      <a:r>
                        <a:rPr lang="it-IT" sz="1800" b="1" dirty="0" smtClean="0">
                          <a:effectLst/>
                          <a:latin typeface="Times New Roman"/>
                          <a:ea typeface="MS Mincho"/>
                        </a:rPr>
                        <a:t> e Professionali</a:t>
                      </a:r>
                      <a:endParaRPr lang="it-IT" sz="1800" b="1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collocandosi nell’area di istruzione generale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arricchendo la preparazione di base e lo sviluppo degli assi culturali [area dei linguaggi e/o area storico-sociale]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proponendo una peculiare opzione epistemologica per l’interpretazione e la valutazione critica della realtà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collocandosi nell’area di istruzione generale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arricchendo la preparazione di base e lo sviluppo degli assi culturali [area dei linguaggi e/o area storico-sociale]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8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proponendo una peculiare opzione epistemologica per l’interpretazione e la valutazione critica della realtà</a:t>
                      </a:r>
                    </a:p>
                  </a:txBody>
                  <a:tcPr marL="59862" marR="59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tabLst>
                <a:tab pos="180975" algn="l"/>
              </a:tabLst>
            </a:pPr>
            <a:r>
              <a:rPr lang="it-IT" altLang="ja-JP" sz="24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L’IRC condivide il profilo culturale, educativo e professionale delle diverse tipologie di secondaria (Licei, Istituti Tecnici, Professionali)</a:t>
            </a:r>
            <a:br>
              <a:rPr lang="it-IT" altLang="ja-JP" sz="24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it-IT" altLang="ja-JP" sz="24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ed offre un contributo specifico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420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600" b="1" dirty="0" smtClean="0"/>
              <a:t>Competenze, conoscenze, abilità in sinossi 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2193094"/>
              </p:ext>
            </p:extLst>
          </p:nvPr>
        </p:nvGraphicFramePr>
        <p:xfrm>
          <a:off x="612775" y="1792844"/>
          <a:ext cx="8153400" cy="41105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2427"/>
                <a:gridCol w="1995394"/>
                <a:gridCol w="3458682"/>
                <a:gridCol w="2306897"/>
              </a:tblGrid>
              <a:tr h="411051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Primo biennio</a:t>
                      </a:r>
                      <a:endParaRPr lang="it-IT" sz="9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9862" marR="59862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Competenze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>
                          <a:effectLst/>
                        </a:rPr>
                        <a:t>porsi domande di senso in ordine alla ricerca di un’identità libera e consapevole, confrontandosi con i valori affermati dal Vangelo e testimoniati dalla comunità cristiana;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9862" marR="598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Conoscenze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si confronta sistematicamente con gli interrogativi perenni dell’uomo e con le risorse e le inquietudini del nostro tempo, a cui il cristianesimo e le altre religioni cercano di dare una spiegazione: l’origine e il futuro del mondo e dell’uomo, il bene e il male, il senso della vita e della morte, le speranze e le paure dell’umanità;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approfondisce, alla luce della rivelazione ebraico-cristiana, il valore delle relazioni interpersonali, dell’affettività, della famiglia;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conosce in maniera essenziale e corretta i testi biblici più rilevanti dell’Antico e del Nuovo Testamento, distinguendone la tipologia, la collocazione storica, il pensiero;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approfondisce la conoscenza della persona e del messaggio di salvezza di Gesù Cristo, come documentato nei Vangeli e in altre fonti storiche;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conosce origine e natura della Chiesa, scopre le forme della sua presenza nel mondo (annuncio, sacramenti, carità) come segno e strumento di salvezza, si confronta con la testimonianza cristiana offerta da alcune figure significative del passato e del presente;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si confronta con alcuni aspetti centrali della vita morale: la dignità della persona, la libertà di coscienza, la responsabilità verso il creato, la promozione della pace mediante la ricerca di un’autentica giustizia sociale e l’impegno per il bene comune;</a:t>
                      </a:r>
                      <a:endParaRPr lang="it-IT" sz="9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9862" marR="598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Abilità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riflette sulle proprie esperienze personali e di relazione;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pone domande di senso e le confronta con le risposte offerte dalla fede cattolica;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riconosce e usa in maniera appropriata il linguaggio religioso per spiegare le realtà e i contenuti della fede cattolica;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riconosce il contributo della religione, e nello specifico di quella cristiano-cattolica, alla formazione dell’uomo e allo sviluppo della cultura, anche in prospettiva interculturale;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rispetta le diverse opzioni e tradizioni religiose e culturali;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consulta correttamente la Bibbia e ne scopre la ricchezza dal punto di vista storico, letterario e contenutistico;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000" dirty="0">
                          <a:effectLst/>
                        </a:rPr>
                        <a:t>è consapevole della serietà e problematicità delle scelte morali, valutandole anche alla luce della proposta cristiana.</a:t>
                      </a:r>
                      <a:endParaRPr lang="it-IT" sz="9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9862" marR="59862" marT="0" marB="0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51933"/>
              </p:ext>
            </p:extLst>
          </p:nvPr>
        </p:nvGraphicFramePr>
        <p:xfrm>
          <a:off x="0" y="1484784"/>
          <a:ext cx="9036497" cy="52565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443"/>
                <a:gridCol w="245093"/>
                <a:gridCol w="1368152"/>
                <a:gridCol w="4392488"/>
                <a:gridCol w="2880321"/>
              </a:tblGrid>
              <a:tr h="525658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9862" marR="59862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Primo biennio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Competenze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porsi domande di senso in ordine alla ricerca di un’identità libera e consapevole, confrontandosi con i valori affermati dal Vangelo e testimoniati dalla comunità cristiana;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Conoscenze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si confronta sistematicamente con gli interrogativi perenni dell’uomo e con le risorse e le inquietudini del nostro tempo, a cui il cristianesimo e le altre religioni cercano di dare una spiegazione: l’origine e il futuro del mondo e dell’uomo, il bene e il male, il senso della vita e della morte, le speranze e le paure dell’umanità;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approfondisce, alla luce della rivelazione ebraico-cristiana, il valore delle relazioni interpersonali, dell’affettività, della famiglia;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conosce in maniera essenziale e corretta i testi biblici più rilevanti dell’Antico e del Nuovo Testamento, distinguendone la tipologia, la collocazione storica, il pensiero;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approfondisce la conoscenza della persona e del messaggio di salvezza di Gesù Cristo, come documentato nei Vangeli e in altre fonti storiche;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conosce origine e natura della Chiesa, scopre le forme della sua presenza nel mondo (annuncio, sacramenti, carità) come segno e strumento di salvezza, si confronta con la testimonianza cristiana offerta da alcune figure significative del passato e del presente;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si confronta con alcuni aspetti centrali della vita morale: la dignità della persona, la libertà di coscienza, la responsabilità verso il creato, la promozione della pace mediante la ricerca di un’autentica giustizia sociale e l’impegno per il bene comune;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Abilità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riflette sulle proprie esperienze personali e di relazione;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pone domande di senso e le confronta con le risposte offerte dalla fede cattolica;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riconosce e usa in maniera appropriata il linguaggio religioso per spiegare le realtà e i contenuti della fede cattolica;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riconosce il contributo della religione, e nello specifico di quella cristiano-cattolica, alla formazione dell’uomo e allo sviluppo della cultura, anche in prospettiva interculturale;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rispetta le diverse opzioni e tradizioni religiose e culturali;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consulta correttamente la Bibbia e ne scopre la ricchezza dal punto di vista storico, letterario e contenutistico;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è consapevole della serietà e problematicità delle scelte morali, valutandole anche alla luce della proposta cristiana.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6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/>
              <a:t>La logica </a:t>
            </a:r>
            <a:r>
              <a:rPr lang="it-IT" sz="3600" b="1" dirty="0"/>
              <a:t>pedagogico-didattica</a:t>
            </a:r>
            <a:r>
              <a:rPr lang="it-IT" b="1" dirty="0"/>
              <a:t> delle </a:t>
            </a:r>
            <a:r>
              <a:rPr lang="it-IT" b="1" dirty="0" smtClean="0"/>
              <a:t>Indicazioni Sperimentali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u="sng" dirty="0"/>
              <a:t>Traguardo di sviluppo delle competenze</a:t>
            </a:r>
            <a:endParaRPr lang="it-IT" dirty="0"/>
          </a:p>
          <a:p>
            <a:pPr lvl="0"/>
            <a:r>
              <a:rPr lang="it-IT" dirty="0" smtClean="0"/>
              <a:t>«meta» di un processo formativo, da considerare come </a:t>
            </a:r>
            <a:r>
              <a:rPr lang="it-IT" dirty="0"/>
              <a:t>un </a:t>
            </a:r>
            <a:r>
              <a:rPr lang="it-IT" dirty="0" smtClean="0"/>
              <a:t>«passaggio» </a:t>
            </a:r>
            <a:r>
              <a:rPr lang="it-IT" dirty="0"/>
              <a:t>nel quadro di un processo continuo che prosegue oltre la scuola e si perfeziona nel tempo </a:t>
            </a:r>
          </a:p>
          <a:p>
            <a:pPr lvl="0"/>
            <a:r>
              <a:rPr lang="it-IT" dirty="0"/>
              <a:t>processo formativo che unifica crescita personale (aspetto educativo) e crescita culturale (aspetto culturale) </a:t>
            </a:r>
          </a:p>
          <a:p>
            <a:pPr lvl="0"/>
            <a:r>
              <a:rPr lang="it-IT" dirty="0"/>
              <a:t>competenze da intendersi come sintesi della crescita personale e crescita culturale </a:t>
            </a:r>
          </a:p>
          <a:p>
            <a:pPr marL="0" indent="0">
              <a:buNone/>
            </a:pPr>
            <a:r>
              <a:rPr lang="it-IT" sz="2600" i="1" dirty="0" smtClean="0"/>
              <a:t>	Le </a:t>
            </a:r>
            <a:r>
              <a:rPr lang="it-IT" sz="2600" i="1" dirty="0"/>
              <a:t>competenze «indicano la comprovata capacità di usare </a:t>
            </a:r>
            <a:r>
              <a:rPr lang="it-IT" sz="2600" i="1" dirty="0" smtClean="0"/>
              <a:t>	conoscenze</a:t>
            </a:r>
            <a:r>
              <a:rPr lang="it-IT" sz="2600" i="1" dirty="0"/>
              <a:t>, abilità e capacità personali, sociali e/o metodologiche, </a:t>
            </a:r>
            <a:r>
              <a:rPr lang="it-IT" sz="2600" i="1" dirty="0" smtClean="0"/>
              <a:t>	in </a:t>
            </a:r>
            <a:r>
              <a:rPr lang="it-IT" sz="2600" i="1" dirty="0"/>
              <a:t>situazioni di lavoro o di studio e nello sviluppo professionale e/o </a:t>
            </a:r>
            <a:r>
              <a:rPr lang="it-IT" sz="2600" i="1" dirty="0" smtClean="0"/>
              <a:t>	personale</a:t>
            </a:r>
            <a:r>
              <a:rPr lang="it-IT" sz="2600" i="1" dirty="0"/>
              <a:t>; le competenze sono descritte in termini di responsabilità </a:t>
            </a:r>
            <a:r>
              <a:rPr lang="it-IT" sz="2600" i="1" dirty="0" smtClean="0"/>
              <a:t>	e </a:t>
            </a:r>
            <a:r>
              <a:rPr lang="it-IT" sz="2600" i="1" dirty="0"/>
              <a:t>autonomia».  </a:t>
            </a:r>
          </a:p>
          <a:p>
            <a:pPr marL="0" indent="0">
              <a:buNone/>
            </a:pPr>
            <a:r>
              <a:rPr lang="it-IT" sz="2600" i="1" dirty="0" smtClean="0"/>
              <a:t>		Quadro </a:t>
            </a:r>
            <a:r>
              <a:rPr lang="it-IT" sz="2600" i="1" dirty="0"/>
              <a:t>Europeo delle Qualifiche e dei Titoli</a:t>
            </a:r>
            <a:r>
              <a:rPr lang="it-IT" sz="2600" dirty="0"/>
              <a:t> (</a:t>
            </a:r>
            <a:r>
              <a:rPr lang="it-IT" sz="2600" i="1" dirty="0"/>
              <a:t>EQF</a:t>
            </a:r>
            <a:r>
              <a:rPr lang="it-IT" sz="2600" dirty="0"/>
              <a:t>), 2006,</a:t>
            </a:r>
            <a:br>
              <a:rPr lang="it-IT" sz="2600" dirty="0"/>
            </a:br>
            <a:r>
              <a:rPr lang="it-IT" sz="2600" dirty="0" smtClean="0"/>
              <a:t>		citato </a:t>
            </a:r>
            <a:r>
              <a:rPr lang="it-IT" sz="2600" dirty="0"/>
              <a:t>nel </a:t>
            </a:r>
            <a:r>
              <a:rPr lang="it-IT" sz="2600" i="1" dirty="0"/>
              <a:t>Regolamento dell’obbligo</a:t>
            </a:r>
            <a:r>
              <a:rPr lang="it-IT" sz="2600" dirty="0"/>
              <a:t> (DM 139/07)</a:t>
            </a:r>
          </a:p>
        </p:txBody>
      </p:sp>
    </p:spTree>
    <p:extLst>
      <p:ext uri="{BB962C8B-B14F-4D97-AF65-F5344CB8AC3E}">
        <p14:creationId xmlns:p14="http://schemas.microsoft.com/office/powerpoint/2010/main" val="40491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3600" u="sng" dirty="0"/>
              <a:t>Conoscenze e abilità</a:t>
            </a:r>
            <a:endParaRPr lang="it-IT" sz="3600" dirty="0"/>
          </a:p>
          <a:p>
            <a:pPr lvl="0"/>
            <a:r>
              <a:rPr lang="it-IT" sz="3600" dirty="0"/>
              <a:t>rappresentano lo “strumento” disciplinare/culturale utile (da utilizzarsi) per conseguire il traguardo di sviluppo delle competenze</a:t>
            </a:r>
          </a:p>
          <a:p>
            <a:pPr marL="0" indent="0">
              <a:buNone/>
            </a:pPr>
            <a:r>
              <a:rPr lang="it-IT" sz="3600" i="1" dirty="0" smtClean="0"/>
              <a:t>	Le </a:t>
            </a:r>
            <a:r>
              <a:rPr lang="it-IT" sz="3600" i="1" dirty="0"/>
              <a:t>conoscenze «indicano il risultato dell'assimilazione di informazioni </a:t>
            </a:r>
            <a:r>
              <a:rPr lang="it-IT" sz="3600" i="1" dirty="0" smtClean="0"/>
              <a:t>	attraverso </a:t>
            </a:r>
            <a:r>
              <a:rPr lang="it-IT" sz="3600" i="1" dirty="0"/>
              <a:t>l'apprendimento. Le conoscenze sono l'insieme di fatti, </a:t>
            </a:r>
            <a:r>
              <a:rPr lang="it-IT" sz="3600" i="1" dirty="0" smtClean="0"/>
              <a:t>	principi</a:t>
            </a:r>
            <a:r>
              <a:rPr lang="it-IT" sz="3600" i="1" dirty="0"/>
              <a:t>, teorie e pratiche, relative a un settore di studio o di lavoro; </a:t>
            </a:r>
            <a:r>
              <a:rPr lang="it-IT" sz="3600" i="1" dirty="0" smtClean="0"/>
              <a:t>	le </a:t>
            </a:r>
            <a:r>
              <a:rPr lang="it-IT" sz="3600" i="1" dirty="0"/>
              <a:t>conoscenze sono descritte come teoriche e/o pratiche».</a:t>
            </a:r>
            <a:r>
              <a:rPr lang="it-IT" sz="3600" dirty="0"/>
              <a:t> </a:t>
            </a:r>
            <a:endParaRPr lang="it-IT" sz="3600" dirty="0" smtClean="0"/>
          </a:p>
          <a:p>
            <a:pPr marL="0" indent="0">
              <a:buNone/>
            </a:pPr>
            <a:r>
              <a:rPr lang="it-IT" sz="3600" i="1" dirty="0" smtClean="0"/>
              <a:t>		Quadro </a:t>
            </a:r>
            <a:r>
              <a:rPr lang="it-IT" sz="3600" i="1" dirty="0"/>
              <a:t>Europeo delle Qualifiche e dei Titoli</a:t>
            </a:r>
            <a:r>
              <a:rPr lang="it-IT" sz="3600" dirty="0"/>
              <a:t>, 2006, </a:t>
            </a:r>
            <a:br>
              <a:rPr lang="it-IT" sz="3600" dirty="0"/>
            </a:br>
            <a:r>
              <a:rPr lang="it-IT" sz="3600" dirty="0" smtClean="0"/>
              <a:t>		citato </a:t>
            </a:r>
            <a:r>
              <a:rPr lang="it-IT" sz="3600" dirty="0"/>
              <a:t>nel Regolamento dell’obbligo (DM 139/07) </a:t>
            </a:r>
          </a:p>
          <a:p>
            <a:pPr marL="0" indent="0">
              <a:buNone/>
            </a:pPr>
            <a:r>
              <a:rPr lang="it-IT" sz="3600" i="1" dirty="0" smtClean="0"/>
              <a:t>	Le </a:t>
            </a:r>
            <a:r>
              <a:rPr lang="it-IT" sz="3600" i="1" dirty="0"/>
              <a:t>abilità «indicano le capacità di applicare conoscenze e di usare </a:t>
            </a:r>
            <a:r>
              <a:rPr lang="it-IT" sz="3600" i="1" dirty="0" smtClean="0"/>
              <a:t>	know-how </a:t>
            </a:r>
            <a:r>
              <a:rPr lang="it-IT" sz="3600" i="1" dirty="0"/>
              <a:t>per portare a termine compiti e risolvere problemi; le </a:t>
            </a:r>
            <a:r>
              <a:rPr lang="it-IT" sz="3600" i="1" dirty="0" smtClean="0"/>
              <a:t>	abilità </a:t>
            </a:r>
            <a:r>
              <a:rPr lang="it-IT" sz="3600" i="1" dirty="0"/>
              <a:t>sono descritte come cognitive (uso del pensiero logico, </a:t>
            </a:r>
            <a:r>
              <a:rPr lang="it-IT" sz="3600" i="1" dirty="0" smtClean="0"/>
              <a:t>	intuitivo 	e </a:t>
            </a:r>
            <a:r>
              <a:rPr lang="it-IT" sz="3600" i="1" dirty="0"/>
              <a:t>creativo) e pratiche (che implicano l’abilità manuale e </a:t>
            </a:r>
            <a:r>
              <a:rPr lang="it-IT" sz="3600" i="1" dirty="0" smtClean="0"/>
              <a:t>l’uso </a:t>
            </a:r>
            <a:r>
              <a:rPr lang="it-IT" sz="3600" i="1" dirty="0"/>
              <a:t>di </a:t>
            </a:r>
            <a:r>
              <a:rPr lang="it-IT" sz="3600" i="1" dirty="0" smtClean="0"/>
              <a:t>	metodi</a:t>
            </a:r>
            <a:r>
              <a:rPr lang="it-IT" sz="3600" i="1" dirty="0"/>
              <a:t>, materiali, strumenti)». </a:t>
            </a:r>
          </a:p>
          <a:p>
            <a:pPr marL="0" indent="0">
              <a:buNone/>
            </a:pPr>
            <a:r>
              <a:rPr lang="it-IT" sz="3600" i="1" dirty="0" smtClean="0"/>
              <a:t>		Quadro </a:t>
            </a:r>
            <a:r>
              <a:rPr lang="it-IT" sz="3600" i="1" dirty="0"/>
              <a:t>Europeo delle Qualifiche e dei Titoli</a:t>
            </a:r>
            <a:r>
              <a:rPr lang="it-IT" sz="3600" dirty="0"/>
              <a:t>, 2006,</a:t>
            </a:r>
            <a:br>
              <a:rPr lang="it-IT" sz="3600" dirty="0"/>
            </a:br>
            <a:r>
              <a:rPr lang="it-IT" sz="3600" dirty="0" smtClean="0"/>
              <a:t>		citato </a:t>
            </a:r>
            <a:r>
              <a:rPr lang="it-IT" sz="3600" dirty="0"/>
              <a:t>nel DM 139/07, Regolamento dell’obbligo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46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b="1" dirty="0"/>
              <a:t>Le prospettive progettuali e le scelte didattiche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586536" cy="504056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it-IT" sz="2600" b="1" dirty="0"/>
              <a:t>centralità della crescita dell’alunno e del processo  di apprendimento</a:t>
            </a:r>
            <a:r>
              <a:rPr lang="it-IT" sz="2600" dirty="0"/>
              <a:t> </a:t>
            </a:r>
          </a:p>
          <a:p>
            <a:pPr>
              <a:lnSpc>
                <a:spcPct val="80000"/>
              </a:lnSpc>
            </a:pPr>
            <a:r>
              <a:rPr lang="it-IT" sz="2200" dirty="0"/>
              <a:t>elaborare una programmazione annuale a partire dai “bisogni” educativi </a:t>
            </a:r>
          </a:p>
          <a:p>
            <a:pPr>
              <a:lnSpc>
                <a:spcPct val="80000"/>
              </a:lnSpc>
            </a:pPr>
            <a:r>
              <a:rPr lang="it-IT" sz="2200" dirty="0"/>
              <a:t>considerare </a:t>
            </a:r>
            <a:r>
              <a:rPr lang="it-IT" sz="2200" dirty="0" smtClean="0"/>
              <a:t>Competenze, Conoscenze e Abilità quale </a:t>
            </a:r>
            <a:r>
              <a:rPr lang="it-IT" sz="2200" dirty="0"/>
              <a:t>“sfondo educativo” per costruire un percorso educativo-didattico in cui i contenuti di IRC siano finalizzati a rispondere al “bisogno” educativo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200" dirty="0"/>
          </a:p>
          <a:p>
            <a:pPr>
              <a:lnSpc>
                <a:spcPct val="80000"/>
              </a:lnSpc>
            </a:pPr>
            <a:r>
              <a:rPr lang="it-IT" sz="2200" dirty="0"/>
              <a:t>selezione dei contenuti disciplinari attraverso i criteri fondamentali della essenzialità e della ricorsività ciclica (gradualità)</a:t>
            </a:r>
          </a:p>
          <a:p>
            <a:pPr>
              <a:lnSpc>
                <a:spcPct val="80000"/>
              </a:lnSpc>
            </a:pPr>
            <a:r>
              <a:rPr lang="it-IT" sz="2200" dirty="0"/>
              <a:t>preferenza per una didattica centrata </a:t>
            </a:r>
          </a:p>
          <a:p>
            <a:pPr lvl="1">
              <a:lnSpc>
                <a:spcPct val="80000"/>
              </a:lnSpc>
            </a:pPr>
            <a:r>
              <a:rPr lang="it-IT" sz="2200" dirty="0"/>
              <a:t>sull’</a:t>
            </a:r>
            <a:r>
              <a:rPr lang="it-IT" sz="2200" b="1" dirty="0"/>
              <a:t>ermeneutica</a:t>
            </a:r>
            <a:r>
              <a:rPr lang="it-IT" sz="2200" dirty="0"/>
              <a:t>, per costruire/offrire itinerari didattici di ricerca delle risposte di senso e rendere i contenuti significativi per la persona</a:t>
            </a:r>
          </a:p>
          <a:p>
            <a:pPr lvl="1">
              <a:lnSpc>
                <a:spcPct val="80000"/>
              </a:lnSpc>
            </a:pPr>
            <a:r>
              <a:rPr lang="it-IT" sz="2200" dirty="0"/>
              <a:t>sulla </a:t>
            </a:r>
            <a:r>
              <a:rPr lang="it-IT" sz="2200" b="1" dirty="0"/>
              <a:t>correlazione</a:t>
            </a:r>
            <a:r>
              <a:rPr lang="it-IT" sz="2200" dirty="0"/>
              <a:t>, per agganciarsi/valorizzare l’esperienza dell’alunno e motivarlo all’apprendimento</a:t>
            </a:r>
          </a:p>
          <a:p>
            <a:pPr lvl="1">
              <a:lnSpc>
                <a:spcPct val="80000"/>
              </a:lnSpc>
            </a:pPr>
            <a:r>
              <a:rPr lang="it-IT" sz="2200" dirty="0"/>
              <a:t>sulla </a:t>
            </a:r>
            <a:r>
              <a:rPr lang="it-IT" sz="2200" b="1" dirty="0"/>
              <a:t>cooperazione</a:t>
            </a:r>
            <a:r>
              <a:rPr lang="it-IT" sz="2200" dirty="0"/>
              <a:t>, per il ruolo attivo dell’alunno e </a:t>
            </a:r>
            <a:r>
              <a:rPr lang="it-IT" sz="2200" dirty="0" err="1"/>
              <a:t>mediativo</a:t>
            </a:r>
            <a:r>
              <a:rPr lang="it-IT" sz="2200" dirty="0"/>
              <a:t> del docente e per una costruzione partecipata delle conoscenze</a:t>
            </a:r>
          </a:p>
          <a:p>
            <a:pPr lvl="1">
              <a:lnSpc>
                <a:spcPct val="80000"/>
              </a:lnSpc>
            </a:pPr>
            <a:r>
              <a:rPr lang="it-IT" sz="2200" dirty="0"/>
              <a:t>sulla </a:t>
            </a:r>
            <a:r>
              <a:rPr lang="it-IT" sz="2200" b="1" dirty="0"/>
              <a:t>valorizzazione della tradizione religiosa locale</a:t>
            </a:r>
            <a:r>
              <a:rPr lang="it-IT" sz="2200" dirty="0"/>
              <a:t>, per contestualizzare l’IRC</a:t>
            </a:r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395536" y="3212976"/>
            <a:ext cx="360040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1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b="1" dirty="0" smtClean="0"/>
              <a:t>Indicazioni per l’organizzazione </a:t>
            </a:r>
            <a:r>
              <a:rPr lang="it-IT" sz="3600" b="1" dirty="0"/>
              <a:t>della </a:t>
            </a:r>
            <a:r>
              <a:rPr lang="it-IT" sz="3600" b="1" dirty="0" smtClean="0"/>
              <a:t>programmazione – la logica di sviluppo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2910001"/>
              </p:ext>
            </p:extLst>
          </p:nvPr>
        </p:nvGraphicFramePr>
        <p:xfrm>
          <a:off x="179512" y="1700808"/>
          <a:ext cx="8640960" cy="4896544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86127"/>
                <a:gridCol w="2633469"/>
                <a:gridCol w="2160682"/>
                <a:gridCol w="2160682"/>
              </a:tblGrid>
              <a:tr h="1305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Fase di avvio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approccio antropologico-esistenziale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80340" algn="l"/>
                        </a:tabLs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coinvolgimento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80340" algn="l"/>
                        </a:tabLs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motivazione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80340" algn="l"/>
                        </a:tabLst>
                      </a:pPr>
                      <a:r>
                        <a:rPr lang="it-IT" sz="2000" b="1" dirty="0" err="1">
                          <a:solidFill>
                            <a:schemeClr val="tx1"/>
                          </a:solidFill>
                          <a:effectLst/>
                        </a:rPr>
                        <a:t>problematizzazione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effectLst/>
                        </a:rPr>
                        <a:t>mediatori attivi, iconici, analogici, simbolici</a:t>
                      </a:r>
                      <a:endParaRPr lang="it-IT" sz="2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2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effectLst/>
                        </a:rPr>
                        <a:t>Fase di sviluppo</a:t>
                      </a:r>
                      <a:endParaRPr lang="it-IT" sz="2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prospettiva biblico-   teologico, storico-culturale, interreligioso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80340" algn="l"/>
                        </a:tabLs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ricerca e uso delle fonti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80340" algn="l"/>
                        </a:tabLs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confronto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80340" algn="l"/>
                        </a:tabLs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elaborazione di risposte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mediatori attivi, iconici, analogici, simbolici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8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chemeClr val="tx1"/>
                          </a:solidFill>
                          <a:effectLst/>
                        </a:rPr>
                        <a:t>Fase di sintesi</a:t>
                      </a:r>
                      <a:endParaRPr lang="it-IT" sz="2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prospettiva valutativa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80340" algn="l"/>
                        </a:tabLs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sintesi del percorso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80340" algn="l"/>
                        </a:tabLs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verifica e valutazione del processo di apprendimento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compito di apprendimento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640960" cy="990600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/>
              <a:t>Indicazioni per l’organizzazione della programmazione </a:t>
            </a:r>
            <a:r>
              <a:rPr lang="it-IT" sz="3200" b="1" dirty="0" smtClean="0"/>
              <a:t>– la struttura del documento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Riferimento alle Competenze di cittadinanza e Costituzione</a:t>
            </a:r>
            <a:r>
              <a:rPr lang="it-IT" dirty="0" smtClean="0"/>
              <a:t> </a:t>
            </a:r>
            <a:r>
              <a:rPr lang="it-IT" sz="2000" dirty="0" smtClean="0"/>
              <a:t>(Cfr. </a:t>
            </a:r>
            <a:r>
              <a:rPr lang="it-IT" sz="2000" b="1" dirty="0"/>
              <a:t>Documento d’indirizzo per la </a:t>
            </a:r>
            <a:r>
              <a:rPr lang="it-IT" sz="2000" b="1" dirty="0" smtClean="0"/>
              <a:t>sperimentazione dell’insegnamento </a:t>
            </a:r>
            <a:r>
              <a:rPr lang="it-IT" sz="2000" b="1" dirty="0"/>
              <a:t>di “Cittadinanza e Costituzione</a:t>
            </a:r>
            <a:r>
              <a:rPr lang="it-IT" sz="2000" b="1" dirty="0" smtClean="0"/>
              <a:t>” </a:t>
            </a:r>
            <a:r>
              <a:rPr lang="it-IT" sz="2000" dirty="0" smtClean="0"/>
              <a:t>in </a:t>
            </a:r>
            <a:r>
              <a:rPr lang="it-IT" sz="2000" dirty="0" smtClean="0">
                <a:hlinkClick r:id="rId2"/>
              </a:rPr>
              <a:t>www.indire.it</a:t>
            </a:r>
            <a:r>
              <a:rPr lang="it-IT" sz="2000" dirty="0" smtClean="0"/>
              <a:t>) </a:t>
            </a:r>
            <a:r>
              <a:rPr lang="it-IT" sz="2400" dirty="0" smtClean="0"/>
              <a:t>e </a:t>
            </a:r>
            <a:r>
              <a:rPr lang="it-IT" sz="2800" dirty="0" smtClean="0"/>
              <a:t>delle Competenze chiave di cittadinanza </a:t>
            </a:r>
          </a:p>
          <a:p>
            <a:pPr lvl="1"/>
            <a:r>
              <a:rPr lang="it-IT" sz="1800" b="1" i="1" dirty="0"/>
              <a:t>Obiettivi di apprendimento</a:t>
            </a:r>
          </a:p>
          <a:p>
            <a:pPr lvl="2"/>
            <a:r>
              <a:rPr lang="it-IT" sz="1800" dirty="0" smtClean="0"/>
              <a:t>uguaglianze </a:t>
            </a:r>
            <a:r>
              <a:rPr lang="it-IT" sz="1800" dirty="0"/>
              <a:t>e differenze, sovrapposizioni ed eccedenze </a:t>
            </a:r>
            <a:r>
              <a:rPr lang="it-IT" sz="1800" dirty="0" smtClean="0"/>
              <a:t>rispettivamente dei </a:t>
            </a:r>
            <a:r>
              <a:rPr lang="it-IT" sz="1800" dirty="0"/>
              <a:t>concetti di uomo, individuo, soggetto e persona umana</a:t>
            </a:r>
          </a:p>
          <a:p>
            <a:pPr lvl="2"/>
            <a:r>
              <a:rPr lang="it-IT" sz="1800" dirty="0" smtClean="0"/>
              <a:t>i </a:t>
            </a:r>
            <a:r>
              <a:rPr lang="it-IT" sz="1800" dirty="0"/>
              <a:t>diritti dell’uomo, del cittadino e del lavoratore in Italia, nella Ue e </a:t>
            </a:r>
            <a:r>
              <a:rPr lang="it-IT" sz="1800" dirty="0" smtClean="0"/>
              <a:t>nel diritto internazionale </a:t>
            </a:r>
            <a:r>
              <a:rPr lang="it-IT" sz="1800" dirty="0"/>
              <a:t>alla luce delle distinzioni tra uomo, individuo</a:t>
            </a:r>
            <a:r>
              <a:rPr lang="it-IT" sz="1800" dirty="0" smtClean="0"/>
              <a:t>, soggetto </a:t>
            </a:r>
            <a:r>
              <a:rPr lang="it-IT" sz="1800" dirty="0"/>
              <a:t>e </a:t>
            </a:r>
            <a:r>
              <a:rPr lang="it-IT" sz="1800" dirty="0" smtClean="0"/>
              <a:t>persona</a:t>
            </a:r>
          </a:p>
          <a:p>
            <a:pPr lvl="2"/>
            <a:r>
              <a:rPr lang="it-IT" sz="1800" dirty="0"/>
              <a:t>le libertà personali e le libertà sociali nel testo costituzionale</a:t>
            </a:r>
          </a:p>
        </p:txBody>
      </p:sp>
    </p:spTree>
    <p:extLst>
      <p:ext uri="{BB962C8B-B14F-4D97-AF65-F5344CB8AC3E}">
        <p14:creationId xmlns:p14="http://schemas.microsoft.com/office/powerpoint/2010/main" val="39096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</TotalTime>
  <Words>1960</Words>
  <Application>Microsoft Office PowerPoint</Application>
  <PresentationFormat>Presentazione su schermo (4:3)</PresentationFormat>
  <Paragraphs>166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Luna</vt:lpstr>
      <vt:lpstr>Programmazione IRC Secondaria di II grado </vt:lpstr>
      <vt:lpstr>Il riferimento normativo  delle Indicazioni Sperimentali </vt:lpstr>
      <vt:lpstr>L’IRC condivide il profilo culturale, educativo e professionale delle diverse tipologie di secondaria (Licei, Istituti Tecnici, Professionali) ed offre un contributo specifico </vt:lpstr>
      <vt:lpstr>Competenze, conoscenze, abilità in sinossi </vt:lpstr>
      <vt:lpstr>La logica pedagogico-didattica delle Indicazioni Sperimentali</vt:lpstr>
      <vt:lpstr>Presentazione standard di PowerPoint</vt:lpstr>
      <vt:lpstr>Le prospettive progettuali e le scelte didattiche </vt:lpstr>
      <vt:lpstr>Indicazioni per l’organizzazione della programmazione – la logica di sviluppo</vt:lpstr>
      <vt:lpstr>Indicazioni per l’organizzazione della programmazione – la struttura del documento</vt:lpstr>
      <vt:lpstr>Indicazioni per l’organizzazione della programmazione – la struttura del documento</vt:lpstr>
      <vt:lpstr>Schema</vt:lpstr>
      <vt:lpstr>Esempio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Programmazione IRC Secondaria di II grado </dc:title>
  <cp:lastModifiedBy>Montagnini</cp:lastModifiedBy>
  <cp:revision>14</cp:revision>
  <dcterms:modified xsi:type="dcterms:W3CDTF">2010-09-30T09:50:57Z</dcterms:modified>
</cp:coreProperties>
</file>