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92" r:id="rId3"/>
    <p:sldId id="293" r:id="rId4"/>
    <p:sldId id="294" r:id="rId5"/>
    <p:sldId id="266" r:id="rId6"/>
    <p:sldId id="284" r:id="rId7"/>
    <p:sldId id="285" r:id="rId8"/>
    <p:sldId id="286" r:id="rId9"/>
    <p:sldId id="287" r:id="rId10"/>
    <p:sldId id="288" r:id="rId11"/>
    <p:sldId id="268" r:id="rId12"/>
    <p:sldId id="289" r:id="rId13"/>
    <p:sldId id="277" r:id="rId14"/>
    <p:sldId id="290" r:id="rId15"/>
    <p:sldId id="291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10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01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02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26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81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4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36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33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03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61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0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9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9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40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89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93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7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5D0010-CA2D-4FF7-B85B-9F3B4B124CF8}" type="datetimeFigureOut">
              <a:rPr lang="it-IT" smtClean="0"/>
              <a:t>18/06/2022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169597-DCBF-4C22-8473-582F3BA68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03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52DBEB1-3AE4-4CA2-A549-737073C1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531" y="2407920"/>
            <a:ext cx="9983029" cy="1453094"/>
          </a:xfrm>
        </p:spPr>
        <p:txBody>
          <a:bodyPr>
            <a:normAutofit/>
          </a:bodyPr>
          <a:lstStyle/>
          <a:p>
            <a:r>
              <a:rPr lang="it-IT" sz="4400" b="1" i="1" dirty="0" smtClean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pace e le religioni</a:t>
            </a:r>
            <a:endParaRPr lang="it-IT" sz="6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48F79A3-39CB-498D-99C7-C8D170DA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84" y="67796"/>
            <a:ext cx="4627689" cy="14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573931" y="1493022"/>
            <a:ext cx="109338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b="1" i="1" dirty="0">
                <a:solidFill>
                  <a:schemeClr val="bg2">
                    <a:lumMod val="50000"/>
                  </a:schemeClr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FASI DEI RAPPORTI TRA LE RELIGIONI</a:t>
            </a:r>
            <a:endParaRPr lang="it-IT" sz="2800" b="1" dirty="0">
              <a:solidFill>
                <a:schemeClr val="bg2">
                  <a:lumMod val="50000"/>
                </a:schemeClr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-111760" y="2173273"/>
            <a:ext cx="4155440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L’altro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esiste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FDCD1E4-7622-4401-99CF-B8C6F6178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D031904-3ED3-4C48-A145-A04F3E551338}"/>
              </a:ext>
            </a:extLst>
          </p:cNvPr>
          <p:cNvSpPr txBox="1"/>
          <p:nvPr/>
        </p:nvSpPr>
        <p:spPr>
          <a:xfrm>
            <a:off x="3858496" y="1993624"/>
            <a:ext cx="3421947" cy="9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L’altro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diventa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ctr">
              <a:lnSpc>
                <a:spcPct val="107000"/>
              </a:lnSpc>
            </a:pP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rivale</a:t>
            </a:r>
            <a:endParaRPr lang="en-GB" sz="2800" i="1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43270516-9F70-4489-B3B5-5BF3D662049A}"/>
              </a:ext>
            </a:extLst>
          </p:cNvPr>
          <p:cNvSpPr txBox="1"/>
          <p:nvPr/>
        </p:nvSpPr>
        <p:spPr>
          <a:xfrm>
            <a:off x="7637436" y="2020873"/>
            <a:ext cx="4319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L’altro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minaccia</a:t>
            </a:r>
            <a:endParaRPr lang="it-IT" sz="2800" i="1" dirty="0">
              <a:latin typeface="Baskerville Old Face" panose="02020602080505020303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DE5A880C-6744-4002-B410-98438689B38C}"/>
              </a:ext>
            </a:extLst>
          </p:cNvPr>
          <p:cNvSpPr txBox="1"/>
          <p:nvPr/>
        </p:nvSpPr>
        <p:spPr>
          <a:xfrm>
            <a:off x="1133616" y="2975893"/>
            <a:ext cx="415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L’altro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interessa</a:t>
            </a:r>
            <a:endParaRPr lang="it-IT" sz="2800" i="1" dirty="0">
              <a:latin typeface="Baskerville Old Face" panose="020206020805050203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F3033E9-9847-42A6-F704-E5B40ABF5615}"/>
              </a:ext>
            </a:extLst>
          </p:cNvPr>
          <p:cNvSpPr txBox="1"/>
          <p:nvPr/>
        </p:nvSpPr>
        <p:spPr>
          <a:xfrm>
            <a:off x="6644640" y="2983652"/>
            <a:ext cx="357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L’altro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GB" sz="28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GB" sz="28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me</a:t>
            </a:r>
            <a:endParaRPr lang="it-IT" sz="2800" i="1" dirty="0">
              <a:latin typeface="Baskerville Old Face" panose="020206020805050203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7D10581-CDC1-AA06-4E6C-819A4488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16" y="3574734"/>
            <a:ext cx="7845627" cy="30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849125" y="2780495"/>
            <a:ext cx="269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DECALOGO DEL DIALOGO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1437712" y="1401377"/>
            <a:ext cx="909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Una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nuova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proposta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di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metodo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che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non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ricerca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la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riduzione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ad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unità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delle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differenze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, ma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valorizza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le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diversità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assumendo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una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posizione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dialogica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basata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sulla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relazione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sull’incontro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e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sulla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convivenza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con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l’altro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9DA7469-253A-4757-9363-7B4453857854}"/>
              </a:ext>
            </a:extLst>
          </p:cNvPr>
          <p:cNvSpPr txBox="1"/>
          <p:nvPr/>
        </p:nvSpPr>
        <p:spPr>
          <a:xfrm>
            <a:off x="3154492" y="2662842"/>
            <a:ext cx="673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i="1" dirty="0">
                <a:latin typeface="Baskerville Old Face" panose="02020602080505020303" pitchFamily="18" charset="0"/>
              </a:rPr>
              <a:t>1) 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GB" sz="2800" i="1" u="sng" dirty="0">
                <a:latin typeface="Baskerville Old Face" panose="02020602080505020303" pitchFamily="18" charset="0"/>
              </a:rPr>
              <a:t> fa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tra</a:t>
            </a:r>
            <a:r>
              <a:rPr lang="en-GB" sz="2800" i="1" u="sng" dirty="0">
                <a:latin typeface="Baskerville Old Face" panose="02020602080505020303" pitchFamily="18" charset="0"/>
              </a:rPr>
              <a:t> le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persone</a:t>
            </a:r>
            <a:endParaRPr lang="it-IT" sz="3200" dirty="0">
              <a:latin typeface="Baskerville Old Face" panose="020206020805050203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E147D245-372B-801D-3FA0-978E2E175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3246317"/>
            <a:ext cx="2728694" cy="18204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8C73B3B-5037-D6EF-97BD-EE4C86E44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96" y="3529319"/>
            <a:ext cx="3381960" cy="22519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E8C6A46-4E77-DE21-98CB-436E00A48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43" y="4243033"/>
            <a:ext cx="4573628" cy="22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6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849125" y="2780495"/>
            <a:ext cx="269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DECALOGO DEL DIALOGO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7D1F77A-62EB-42FA-B919-4B9EC7759801}"/>
              </a:ext>
            </a:extLst>
          </p:cNvPr>
          <p:cNvSpPr txBox="1"/>
          <p:nvPr/>
        </p:nvSpPr>
        <p:spPr>
          <a:xfrm>
            <a:off x="441848" y="1692142"/>
            <a:ext cx="956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i="1" u="sng" dirty="0">
                <a:latin typeface="Baskerville Old Face" panose="02020602080505020303" pitchFamily="18" charset="0"/>
              </a:rPr>
              <a:t>Il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US" sz="2800" i="1" u="sng" dirty="0">
                <a:latin typeface="Baskerville Old Face" panose="02020602080505020303" pitchFamily="18" charset="0"/>
              </a:rPr>
              <a:t> fa a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partire</a:t>
            </a:r>
            <a:r>
              <a:rPr lang="en-US" sz="2800" i="1" u="sng" dirty="0">
                <a:latin typeface="Baskerville Old Face" panose="02020602080505020303" pitchFamily="18" charset="0"/>
              </a:rPr>
              <a:t> dale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cose</a:t>
            </a:r>
            <a:r>
              <a:rPr lang="en-US" sz="2800" i="1" u="sng" dirty="0">
                <a:latin typeface="Baskerville Old Face" panose="02020602080505020303" pitchFamily="18" charset="0"/>
              </a:rPr>
              <a:t> concrete e non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dalle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teorie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A81172-B6DC-41A7-BDF7-49CA225B18BC}"/>
              </a:ext>
            </a:extLst>
          </p:cNvPr>
          <p:cNvSpPr txBox="1"/>
          <p:nvPr/>
        </p:nvSpPr>
        <p:spPr>
          <a:xfrm>
            <a:off x="441848" y="5165858"/>
            <a:ext cx="6738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i="1" u="sng" dirty="0">
                <a:latin typeface="Baskerville Old Face" panose="02020602080505020303" pitchFamily="18" charset="0"/>
              </a:rPr>
              <a:t>Il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US" sz="2800" i="1" u="sng" dirty="0">
                <a:latin typeface="Baskerville Old Face" panose="02020602080505020303" pitchFamily="18" charset="0"/>
              </a:rPr>
              <a:t> fa a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partire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</a:p>
          <a:p>
            <a:pPr algn="just">
              <a:buSzPts val="1400"/>
            </a:pPr>
            <a:r>
              <a:rPr lang="en-US" sz="2800" i="1" dirty="0">
                <a:latin typeface="Baskerville Old Face" panose="02020602080505020303" pitchFamily="18" charset="0"/>
              </a:rPr>
              <a:t>	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dalle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nostre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identità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AC4B668-C6FD-E76F-13F6-A5D89D72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0" y="2370456"/>
            <a:ext cx="3530712" cy="22618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032C829-B80E-66D2-3C7F-F1FCAA38C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67" y="2295165"/>
            <a:ext cx="2890241" cy="19268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953668C9-CB0E-E78A-5A5A-B5C2B56BF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71" y="4394128"/>
            <a:ext cx="4108831" cy="22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6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849125" y="3085295"/>
            <a:ext cx="269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DECALOGO DEL DIALOGO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9DA7469-253A-4757-9363-7B4453857854}"/>
              </a:ext>
            </a:extLst>
          </p:cNvPr>
          <p:cNvSpPr txBox="1"/>
          <p:nvPr/>
        </p:nvSpPr>
        <p:spPr>
          <a:xfrm>
            <a:off x="749451" y="2246273"/>
            <a:ext cx="941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>
                <a:latin typeface="Baskerville Old Face" panose="02020602080505020303" pitchFamily="18" charset="0"/>
                <a:ea typeface="Calibri" panose="020F0502020204030204" pitchFamily="34" charset="0"/>
              </a:rPr>
              <a:t>5) </a:t>
            </a:r>
            <a:r>
              <a:rPr lang="en-US" sz="2800" i="1" u="sng" dirty="0">
                <a:latin typeface="Baskerville Old Face" panose="02020602080505020303" pitchFamily="18" charset="0"/>
              </a:rPr>
              <a:t>Il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US" sz="2800" i="1" u="sng" dirty="0">
                <a:latin typeface="Baskerville Old Face" panose="02020602080505020303" pitchFamily="18" charset="0"/>
              </a:rPr>
              <a:t> fa senza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nascondere</a:t>
            </a:r>
            <a:r>
              <a:rPr lang="en-US" sz="2800" i="1" u="sng" dirty="0">
                <a:latin typeface="Baskerville Old Face" panose="02020602080505020303" pitchFamily="18" charset="0"/>
              </a:rPr>
              <a:t> le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cose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che</a:t>
            </a:r>
            <a:r>
              <a:rPr lang="en-US" sz="2800" i="1" u="sng" dirty="0">
                <a:latin typeface="Baskerville Old Face" panose="02020602080505020303" pitchFamily="18" charset="0"/>
              </a:rPr>
              <a:t> ci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rendono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diversi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7D1F77A-62EB-42FA-B919-4B9EC7759801}"/>
              </a:ext>
            </a:extLst>
          </p:cNvPr>
          <p:cNvSpPr txBox="1"/>
          <p:nvPr/>
        </p:nvSpPr>
        <p:spPr>
          <a:xfrm>
            <a:off x="749450" y="1593125"/>
            <a:ext cx="876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en-GB" sz="2800" i="1" dirty="0">
                <a:latin typeface="Baskerville Old Face" panose="02020602080505020303" pitchFamily="18" charset="0"/>
              </a:rPr>
              <a:t>4) </a:t>
            </a:r>
            <a:r>
              <a:rPr lang="en-US" sz="2800" i="1" u="sng" dirty="0">
                <a:latin typeface="Baskerville Old Face" panose="02020602080505020303" pitchFamily="18" charset="0"/>
              </a:rPr>
              <a:t>Il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US" sz="2800" i="1" u="sng" dirty="0">
                <a:latin typeface="Baskerville Old Face" panose="02020602080505020303" pitchFamily="18" charset="0"/>
              </a:rPr>
              <a:t> fa a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partire</a:t>
            </a:r>
            <a:r>
              <a:rPr lang="en-US" sz="2800" i="1" u="sng" dirty="0">
                <a:latin typeface="Baskerville Old Face" panose="02020602080505020303" pitchFamily="18" charset="0"/>
              </a:rPr>
              <a:t> dale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cose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che</a:t>
            </a:r>
            <a:r>
              <a:rPr lang="en-US" sz="2800" i="1" u="sng" dirty="0">
                <a:latin typeface="Baskerville Old Face" panose="02020602080505020303" pitchFamily="18" charset="0"/>
              </a:rPr>
              <a:t>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abbiamo</a:t>
            </a:r>
            <a:r>
              <a:rPr lang="en-US" sz="2800" i="1" u="sng" dirty="0">
                <a:latin typeface="Baskerville Old Face" panose="02020602080505020303" pitchFamily="18" charset="0"/>
              </a:rPr>
              <a:t> in </a:t>
            </a:r>
            <a:r>
              <a:rPr lang="en-US" sz="2800" i="1" u="sng" dirty="0" err="1">
                <a:latin typeface="Baskerville Old Face" panose="02020602080505020303" pitchFamily="18" charset="0"/>
              </a:rPr>
              <a:t>comune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F65C4C9-AE28-34E3-418B-E3E58051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96" y="2929901"/>
            <a:ext cx="4919728" cy="3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539744" y="2548276"/>
            <a:ext cx="269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DECALOGO DEL DIALOGO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7D1F77A-62EB-42FA-B919-4B9EC7759801}"/>
              </a:ext>
            </a:extLst>
          </p:cNvPr>
          <p:cNvSpPr txBox="1"/>
          <p:nvPr/>
        </p:nvSpPr>
        <p:spPr>
          <a:xfrm>
            <a:off x="1023770" y="1542325"/>
            <a:ext cx="992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en-GB" sz="2800" i="1" dirty="0">
                <a:latin typeface="Baskerville Old Face" panose="02020602080505020303" pitchFamily="18" charset="0"/>
              </a:rPr>
              <a:t>6)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si</a:t>
            </a:r>
            <a:r>
              <a:rPr lang="en-GB" sz="2800" i="1" u="sng" dirty="0">
                <a:latin typeface="Baskerville Old Face" panose="02020602080505020303" pitchFamily="18" charset="0"/>
              </a:rPr>
              <a:t> fa in primo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luogo</a:t>
            </a:r>
            <a:r>
              <a:rPr lang="en-GB" sz="2800" i="1" u="sng" dirty="0">
                <a:latin typeface="Baskerville Old Face" panose="02020602080505020303" pitchFamily="18" charset="0"/>
              </a:rPr>
              <a:t> a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partire</a:t>
            </a:r>
            <a:r>
              <a:rPr lang="en-GB" sz="2800" i="1" u="sng" dirty="0">
                <a:latin typeface="Baskerville Old Face" panose="02020602080505020303" pitchFamily="18" charset="0"/>
              </a:rPr>
              <a:t> da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qualcuno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che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racconta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A81172-B6DC-41A7-BDF7-49CA225B18BC}"/>
              </a:ext>
            </a:extLst>
          </p:cNvPr>
          <p:cNvSpPr txBox="1"/>
          <p:nvPr/>
        </p:nvSpPr>
        <p:spPr>
          <a:xfrm>
            <a:off x="1023772" y="2090848"/>
            <a:ext cx="808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è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fatto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anche</a:t>
            </a:r>
            <a:r>
              <a:rPr lang="en-GB" sz="2800" i="1" u="sng" dirty="0">
                <a:latin typeface="Baskerville Old Face" panose="02020602080505020303" pitchFamily="18" charset="0"/>
              </a:rPr>
              <a:t> da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qualcuno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che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ascolta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F2C8C5E-D846-4E17-8AAA-7E0F797802BC}"/>
              </a:ext>
            </a:extLst>
          </p:cNvPr>
          <p:cNvSpPr txBox="1"/>
          <p:nvPr/>
        </p:nvSpPr>
        <p:spPr>
          <a:xfrm>
            <a:off x="1023772" y="2647094"/>
            <a:ext cx="673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non è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fatto</a:t>
            </a:r>
            <a:r>
              <a:rPr lang="en-GB" sz="2800" i="1" u="sng" dirty="0">
                <a:latin typeface="Baskerville Old Face" panose="02020602080505020303" pitchFamily="18" charset="0"/>
              </a:rPr>
              <a:t> di sole parole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6E8E1EE-6C25-826F-0AF9-CCBA51505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0" y="3203340"/>
            <a:ext cx="4831028" cy="25980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2AB6D3E-4864-F63E-5073-CACF6826E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82" y="4030144"/>
            <a:ext cx="4831028" cy="24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960885" y="2821135"/>
            <a:ext cx="2697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DECALOGO DEL DIALOGO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6B73405-D1B2-409D-95A6-03B4B55FED58}"/>
              </a:ext>
            </a:extLst>
          </p:cNvPr>
          <p:cNvSpPr txBox="1"/>
          <p:nvPr/>
        </p:nvSpPr>
        <p:spPr>
          <a:xfrm>
            <a:off x="1023772" y="3972608"/>
            <a:ext cx="673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è un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fenomeno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glocale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F1379828-5DC2-4D8A-BE2A-1D2D4DB13AF1}"/>
              </a:ext>
            </a:extLst>
          </p:cNvPr>
          <p:cNvSpPr txBox="1"/>
          <p:nvPr/>
        </p:nvSpPr>
        <p:spPr>
          <a:xfrm>
            <a:off x="904675" y="4523083"/>
            <a:ext cx="820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ts val="1400"/>
            </a:pPr>
            <a:r>
              <a:rPr lang="it-IT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</a:t>
            </a:r>
            <a:r>
              <a:rPr lang="it-IT" sz="3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u="sng" dirty="0">
                <a:latin typeface="Baskerville Old Face" panose="02020602080505020303" pitchFamily="18" charset="0"/>
              </a:rPr>
              <a:t>Il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dialogo</a:t>
            </a:r>
            <a:r>
              <a:rPr lang="en-GB" sz="2800" i="1" u="sng" dirty="0">
                <a:latin typeface="Baskerville Old Face" panose="02020602080505020303" pitchFamily="18" charset="0"/>
              </a:rPr>
              <a:t> è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qualcosa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che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mentre</a:t>
            </a:r>
            <a:r>
              <a:rPr lang="en-GB" sz="2800" i="1" u="sng" dirty="0">
                <a:latin typeface="Baskerville Old Face" panose="02020602080505020303" pitchFamily="18" charset="0"/>
              </a:rPr>
              <a:t> lo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facciamo</a:t>
            </a:r>
            <a:r>
              <a:rPr lang="en-GB" sz="2800" i="1" u="sng" dirty="0">
                <a:latin typeface="Baskerville Old Face" panose="02020602080505020303" pitchFamily="18" charset="0"/>
              </a:rPr>
              <a:t> ci </a:t>
            </a:r>
            <a:r>
              <a:rPr lang="en-GB" sz="2800" i="1" dirty="0">
                <a:latin typeface="Baskerville Old Face" panose="02020602080505020303" pitchFamily="18" charset="0"/>
              </a:rPr>
              <a:t>	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arricchisce</a:t>
            </a:r>
            <a:r>
              <a:rPr lang="en-GB" sz="2800" i="1" u="sng" dirty="0">
                <a:latin typeface="Baskerville Old Face" panose="02020602080505020303" pitchFamily="18" charset="0"/>
              </a:rPr>
              <a:t> a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vicenda</a:t>
            </a:r>
            <a:r>
              <a:rPr lang="en-GB" sz="2800" i="1" u="sng" dirty="0">
                <a:latin typeface="Baskerville Old Face" panose="02020602080505020303" pitchFamily="18" charset="0"/>
              </a:rPr>
              <a:t> e ci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lascia</a:t>
            </a:r>
            <a:r>
              <a:rPr lang="en-GB" sz="2800" i="1" u="sng" dirty="0">
                <a:latin typeface="Baskerville Old Face" panose="02020602080505020303" pitchFamily="18" charset="0"/>
              </a:rPr>
              <a:t> 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migliori</a:t>
            </a:r>
            <a:r>
              <a:rPr lang="en-GB" sz="2800" i="1" u="sng" dirty="0">
                <a:latin typeface="Baskerville Old Face" panose="02020602080505020303" pitchFamily="18" charset="0"/>
              </a:rPr>
              <a:t> di come </a:t>
            </a:r>
            <a:r>
              <a:rPr lang="en-GB" sz="2800" i="1" dirty="0">
                <a:latin typeface="Baskerville Old Face" panose="02020602080505020303" pitchFamily="18" charset="0"/>
              </a:rPr>
              <a:t>	</a:t>
            </a:r>
            <a:r>
              <a:rPr lang="en-GB" sz="2800" i="1" u="sng" dirty="0" err="1">
                <a:latin typeface="Baskerville Old Face" panose="02020602080505020303" pitchFamily="18" charset="0"/>
              </a:rPr>
              <a:t>eravamo</a:t>
            </a:r>
            <a:endParaRPr lang="it-IT" sz="2800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EF55471B-0D23-AB85-67C7-85F78E74F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81" y="1585796"/>
            <a:ext cx="3657600" cy="20764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9079EBB-5A30-77DC-AA67-ED97776FF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1" y="1468909"/>
            <a:ext cx="4053072" cy="23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213972" y="1327261"/>
            <a:ext cx="9095361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b="1" i="1" dirty="0">
                <a:solidFill>
                  <a:schemeClr val="bg2">
                    <a:lumMod val="50000"/>
                  </a:schemeClr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2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La via italiana per la scuola interculturale e l’integrazione degli alunni stranieri</a:t>
            </a:r>
            <a:r>
              <a:rPr lang="en-GB" sz="22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”</a:t>
            </a:r>
            <a:endParaRPr lang="it-IT" sz="22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961053" y="1882163"/>
            <a:ext cx="9601200" cy="38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900" dirty="0">
                <a:latin typeface="Baskerville Old Face" panose="02020602080505020303" pitchFamily="18" charset="0"/>
                <a:cs typeface="Calibri" panose="020F0502020204030204" pitchFamily="34" charset="0"/>
              </a:rPr>
              <a:t>“La scuola italiana sceglie di adottare la via dell’intercultura ovvero la promozione del dialogo tra le culture, per tutti gli alunni e tutti i livelli […] si tratta di assumere la diversità come paradigma dell’identità stessa della scuola nel pluralismo, come occasione per aprire l’intero sistema a tutte le differenze. […] Tale approccio si basa su una concezione dinamica della cultura, che evita sia la chiusura degli alunni in una prigione culturale, sia gli stereotipi o la formalizzazione […] Non significa approdare ad un relativismo assoluto, che postula la neutralità nei loro confronti e ne impedisce le relazioni, ma le strategie promuovono il confronto, il dialogo e la reciproca trasformazione per rendere possibile la convivenza ed affrontare i conflitti che ne derivano. Unisce la capacità di conoscere ed apprezzare le differenze, la ricerca della coesione sociale […] L’opportunità di allargare lo sguardo degli alunni stessi, in chiave interreligiosa, consapevoli del pluralismo religioso che caratterizza le nostre società e istituzioni educative della rilevanza della dimensione religiosa in ambito interculturale”.</a:t>
            </a:r>
            <a:endParaRPr lang="it-IT" sz="19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8991139" y="2134355"/>
            <a:ext cx="2351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UN “PATRIMONIO ETICO CONDIVISO”</a:t>
            </a:r>
          </a:p>
          <a:p>
            <a:pPr algn="just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PRINCIPALI RELIGIONI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-316393" y="1815325"/>
            <a:ext cx="874150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L’idea che occorre saper governare anzitutto se stessi per governare 	gli altri (Confucianesimo)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-316393" y="2657677"/>
            <a:ext cx="9988392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L’idea che la principale guerra sia quella contro se stessi (Islam, jihad)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9DA7469-253A-4757-9363-7B4453857854}"/>
              </a:ext>
            </a:extLst>
          </p:cNvPr>
          <p:cNvSpPr txBox="1"/>
          <p:nvPr/>
        </p:nvSpPr>
        <p:spPr>
          <a:xfrm>
            <a:off x="-316393" y="3169136"/>
            <a:ext cx="989382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Il rispetto e la pietà per ogni essere vivente (Buddhismo)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8C3E50F-6C80-496B-AB77-942AB6327269}"/>
              </a:ext>
            </a:extLst>
          </p:cNvPr>
          <p:cNvSpPr txBox="1"/>
          <p:nvPr/>
        </p:nvSpPr>
        <p:spPr>
          <a:xfrm>
            <a:off x="-316393" y="3680595"/>
            <a:ext cx="9893829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La vita si acquista perdendola (Vangelo)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F26553-6969-41CA-B9E2-5AA0D9C5329A}"/>
              </a:ext>
            </a:extLst>
          </p:cNvPr>
          <p:cNvSpPr txBox="1"/>
          <p:nvPr/>
        </p:nvSpPr>
        <p:spPr>
          <a:xfrm>
            <a:off x="-316393" y="4192054"/>
            <a:ext cx="912886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La superiorità di chi non risponde al male con il male, ma con la forza 	persuasiva della parola indifesa (Induismo, Taoismo e Buddhismo).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8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3002604" y="1218142"/>
            <a:ext cx="618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UN “PATRIMONIO ETICO CONDIVISO”</a:t>
            </a:r>
          </a:p>
          <a:p>
            <a:pPr algn="just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DIVERSE TRADIZIONI RELIGIOSE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-206267" y="2049961"/>
            <a:ext cx="1151834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La certezza che il diritto non si attua senza il sentimento dell’obbligo verso ogni essere umano 	(principio del diritto-dovere)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-224936" y="2831089"/>
            <a:ext cx="11518348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L’attenzione da rivolgere ai più poveri e deboli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9DA7469-253A-4757-9363-7B4453857854}"/>
              </a:ext>
            </a:extLst>
          </p:cNvPr>
          <p:cNvSpPr txBox="1"/>
          <p:nvPr/>
        </p:nvSpPr>
        <p:spPr>
          <a:xfrm>
            <a:off x="-224936" y="3272929"/>
            <a:ext cx="11518348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Il valore dell’agire secondo coscienza, a prescindere dai risultati.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8C3E50F-6C80-496B-AB77-942AB6327269}"/>
              </a:ext>
            </a:extLst>
          </p:cNvPr>
          <p:cNvSpPr txBox="1"/>
          <p:nvPr/>
        </p:nvSpPr>
        <p:spPr>
          <a:xfrm>
            <a:off x="-224936" y="3753681"/>
            <a:ext cx="11518348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L’esistenza vissuta come somma di benefici che occorre restituire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F26553-6969-41CA-B9E2-5AA0D9C5329A}"/>
              </a:ext>
            </a:extLst>
          </p:cNvPr>
          <p:cNvSpPr txBox="1"/>
          <p:nvPr/>
        </p:nvSpPr>
        <p:spPr>
          <a:xfrm>
            <a:off x="-234263" y="4280597"/>
            <a:ext cx="1151834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22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it-IT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La consapevolezza che la tranquillità e la pace vengono da una giustizia non affidate alla storia, 	bensì all’agire di Dio e degli uomini</a:t>
            </a:r>
            <a:r>
              <a:rPr lang="en-GB" sz="2200" dirty="0"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endParaRPr lang="it-IT" sz="22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5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352905" y="1424179"/>
            <a:ext cx="904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IL PLURALISMO RELIGIOSO – LE SFIDE EDUCATIVE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50B0D4C-7344-4ACB-AA2E-4E9359FA3CB6}"/>
              </a:ext>
            </a:extLst>
          </p:cNvPr>
          <p:cNvSpPr txBox="1"/>
          <p:nvPr/>
        </p:nvSpPr>
        <p:spPr>
          <a:xfrm>
            <a:off x="5636931" y="2481368"/>
            <a:ext cx="74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VS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2138067" y="2167929"/>
            <a:ext cx="334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Processi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integrazione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sostanziale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lavoro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istituzioni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…)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9DA7469-253A-4757-9363-7B4453857854}"/>
              </a:ext>
            </a:extLst>
          </p:cNvPr>
          <p:cNvSpPr txBox="1"/>
          <p:nvPr/>
        </p:nvSpPr>
        <p:spPr>
          <a:xfrm>
            <a:off x="6535158" y="2167929"/>
            <a:ext cx="334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Percezione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conflittuale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dell’altro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estraneo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addirittura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nemico</a:t>
            </a:r>
            <a:r>
              <a:rPr lang="en-GB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8C3E50F-6C80-496B-AB77-942AB6327269}"/>
              </a:ext>
            </a:extLst>
          </p:cNvPr>
          <p:cNvSpPr txBox="1"/>
          <p:nvPr/>
        </p:nvSpPr>
        <p:spPr>
          <a:xfrm>
            <a:off x="3656067" y="3588788"/>
            <a:ext cx="476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SFIDE EDUCATIVE: </a:t>
            </a:r>
          </a:p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conoscenza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religiosa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7565429-7B8D-4DC3-8DF5-8D0A9508EB47}"/>
              </a:ext>
            </a:extLst>
          </p:cNvPr>
          <p:cNvSpPr txBox="1"/>
          <p:nvPr/>
        </p:nvSpPr>
        <p:spPr>
          <a:xfrm>
            <a:off x="3624463" y="4481339"/>
            <a:ext cx="476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strada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dialogo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B1C0701-20AE-49E7-9821-954774A2B719}"/>
              </a:ext>
            </a:extLst>
          </p:cNvPr>
          <p:cNvSpPr txBox="1"/>
          <p:nvPr/>
        </p:nvSpPr>
        <p:spPr>
          <a:xfrm>
            <a:off x="3656067" y="5035336"/>
            <a:ext cx="476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nuovo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paradigma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convivenza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111726" y="1266631"/>
            <a:ext cx="9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DIFFICILE STRADA DELL’EDUCAZIONE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1208399" y="2394076"/>
            <a:ext cx="343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Interpellanza</a:t>
            </a:r>
            <a:endParaRPr lang="en-GB" sz="2400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secolare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AE3E1D2-25AF-43E7-B809-202137F40853}"/>
              </a:ext>
            </a:extLst>
          </p:cNvPr>
          <p:cNvSpPr txBox="1"/>
          <p:nvPr/>
        </p:nvSpPr>
        <p:spPr>
          <a:xfrm>
            <a:off x="264160" y="1657028"/>
            <a:ext cx="1152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interpellanze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del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pluralismo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culturale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e religioso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nel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nostro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contesto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socioculturale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1BB517B5-3798-4F96-8786-8866F207F886}"/>
              </a:ext>
            </a:extLst>
          </p:cNvPr>
          <p:cNvSpPr/>
          <p:nvPr/>
        </p:nvSpPr>
        <p:spPr>
          <a:xfrm>
            <a:off x="1314755" y="2263322"/>
            <a:ext cx="3299831" cy="104597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1378743-7526-421E-A902-DBCE2C129391}"/>
              </a:ext>
            </a:extLst>
          </p:cNvPr>
          <p:cNvSpPr txBox="1"/>
          <p:nvPr/>
        </p:nvSpPr>
        <p:spPr>
          <a:xfrm>
            <a:off x="7220139" y="2383707"/>
            <a:ext cx="307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Modifica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del “</a:t>
            </a:r>
            <a:r>
              <a:rPr lang="en-GB" sz="24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baricentro</a:t>
            </a:r>
            <a:r>
              <a:rPr lang="en-GB" sz="2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religioso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”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7D94C09B-2020-4DF1-999F-D4F1D5DD4826}"/>
              </a:ext>
            </a:extLst>
          </p:cNvPr>
          <p:cNvSpPr/>
          <p:nvPr/>
        </p:nvSpPr>
        <p:spPr>
          <a:xfrm>
            <a:off x="7098121" y="2202362"/>
            <a:ext cx="3299830" cy="1226638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80EAC67-1BAA-5502-EFC2-078FCC7C0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76" y="3548703"/>
            <a:ext cx="3129280" cy="31292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4098897-007C-9068-F2DE-54C2EC5AF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48" y="3548800"/>
            <a:ext cx="4817432" cy="32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111726" y="1266631"/>
            <a:ext cx="9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DIFFICILE STRADA DELL’EDUCAZIONE 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725475" y="2239889"/>
            <a:ext cx="343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Non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più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una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religione</a:t>
            </a:r>
            <a:r>
              <a:rPr lang="en-GB" sz="2400" i="1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2400" i="1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italiani</a:t>
            </a:r>
            <a:r>
              <a:rPr lang="en-GB" sz="24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ma </a:t>
            </a:r>
          </a:p>
          <a:p>
            <a:pPr algn="ctr"/>
            <a:r>
              <a:rPr lang="en-GB" sz="2400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un’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Italia</a:t>
            </a:r>
            <a:r>
              <a:rPr lang="en-GB" sz="2400" i="1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400" i="1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religioni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AE3E1D2-25AF-43E7-B809-202137F40853}"/>
              </a:ext>
            </a:extLst>
          </p:cNvPr>
          <p:cNvSpPr txBox="1"/>
          <p:nvPr/>
        </p:nvSpPr>
        <p:spPr>
          <a:xfrm>
            <a:off x="264160" y="1657028"/>
            <a:ext cx="1152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interpellanze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del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pluralismo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culturale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e religioso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nel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nostro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contesto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socioculturale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1BB517B5-3798-4F96-8786-8866F207F886}"/>
              </a:ext>
            </a:extLst>
          </p:cNvPr>
          <p:cNvSpPr/>
          <p:nvPr/>
        </p:nvSpPr>
        <p:spPr>
          <a:xfrm>
            <a:off x="325120" y="2080499"/>
            <a:ext cx="4202448" cy="148862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1378743-7526-421E-A902-DBCE2C129391}"/>
              </a:ext>
            </a:extLst>
          </p:cNvPr>
          <p:cNvSpPr txBox="1"/>
          <p:nvPr/>
        </p:nvSpPr>
        <p:spPr>
          <a:xfrm>
            <a:off x="8105754" y="2430049"/>
            <a:ext cx="307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Le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religioni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degli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immigrati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7D94C09B-2020-4DF1-999F-D4F1D5DD4826}"/>
              </a:ext>
            </a:extLst>
          </p:cNvPr>
          <p:cNvSpPr/>
          <p:nvPr/>
        </p:nvSpPr>
        <p:spPr>
          <a:xfrm>
            <a:off x="8316369" y="2255751"/>
            <a:ext cx="2605076" cy="1200329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F787AA6D-66B2-06A7-1294-2D666D3AE54C}"/>
              </a:ext>
            </a:extLst>
          </p:cNvPr>
          <p:cNvSpPr txBox="1"/>
          <p:nvPr/>
        </p:nvSpPr>
        <p:spPr>
          <a:xfrm>
            <a:off x="4632319" y="2373756"/>
            <a:ext cx="343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Un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mercato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religioso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limitato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DD99FBE3-C5BE-E008-6640-40865C77802E}"/>
              </a:ext>
            </a:extLst>
          </p:cNvPr>
          <p:cNvSpPr/>
          <p:nvPr/>
        </p:nvSpPr>
        <p:spPr>
          <a:xfrm>
            <a:off x="5039360" y="2219569"/>
            <a:ext cx="2605076" cy="120943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181DADD-C5E0-EF1F-C15D-C5443A6F7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8" y="3556956"/>
            <a:ext cx="5826069" cy="32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 animBg="1"/>
      <p:bldP spid="23" grpId="0"/>
      <p:bldP spid="24" grpId="0" animBg="1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111726" y="1266631"/>
            <a:ext cx="9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DIFFICILE STRADA DELL’EDUCAZIONE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829180" y="2332331"/>
            <a:ext cx="322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Promuovere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la </a:t>
            </a:r>
          </a:p>
          <a:p>
            <a:pPr algn="ctr"/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pluralità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qualitativa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AE3E1D2-25AF-43E7-B809-202137F40853}"/>
              </a:ext>
            </a:extLst>
          </p:cNvPr>
          <p:cNvSpPr txBox="1"/>
          <p:nvPr/>
        </p:nvSpPr>
        <p:spPr>
          <a:xfrm>
            <a:off x="264160" y="1657028"/>
            <a:ext cx="1152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interpellanze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del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pluralismo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culturale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e religioso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nel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nostro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contesto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socioculturale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1BB517B5-3798-4F96-8786-8866F207F886}"/>
              </a:ext>
            </a:extLst>
          </p:cNvPr>
          <p:cNvSpPr/>
          <p:nvPr/>
        </p:nvSpPr>
        <p:spPr>
          <a:xfrm>
            <a:off x="1010034" y="2204663"/>
            <a:ext cx="2844800" cy="120943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1378743-7526-421E-A902-DBCE2C129391}"/>
              </a:ext>
            </a:extLst>
          </p:cNvPr>
          <p:cNvSpPr txBox="1"/>
          <p:nvPr/>
        </p:nvSpPr>
        <p:spPr>
          <a:xfrm>
            <a:off x="8105754" y="2216462"/>
            <a:ext cx="307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Superare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l’analfabetismo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religioso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7D94C09B-2020-4DF1-999F-D4F1D5DD4826}"/>
              </a:ext>
            </a:extLst>
          </p:cNvPr>
          <p:cNvSpPr/>
          <p:nvPr/>
        </p:nvSpPr>
        <p:spPr>
          <a:xfrm>
            <a:off x="8179209" y="2181675"/>
            <a:ext cx="2918974" cy="1274406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F787AA6D-66B2-06A7-1294-2D666D3AE54C}"/>
              </a:ext>
            </a:extLst>
          </p:cNvPr>
          <p:cNvSpPr txBox="1"/>
          <p:nvPr/>
        </p:nvSpPr>
        <p:spPr>
          <a:xfrm>
            <a:off x="4399684" y="2394075"/>
            <a:ext cx="3432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Decostruire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l’idea</a:t>
            </a:r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GB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di </a:t>
            </a:r>
            <a:r>
              <a:rPr lang="en-GB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unità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DD99FBE3-C5BE-E008-6640-40865C77802E}"/>
              </a:ext>
            </a:extLst>
          </p:cNvPr>
          <p:cNvSpPr/>
          <p:nvPr/>
        </p:nvSpPr>
        <p:spPr>
          <a:xfrm>
            <a:off x="4774975" y="2196708"/>
            <a:ext cx="2605076" cy="120943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882E59B-75A9-272B-16D4-99E9BA44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9" y="3587022"/>
            <a:ext cx="5797722" cy="32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 animBg="1"/>
      <p:bldP spid="23" grpId="0"/>
      <p:bldP spid="24" grpId="0" animBg="1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111726" y="1266631"/>
            <a:ext cx="9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DIFFICILE STRADA DELL’EDUCAZIONE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1228719" y="2282316"/>
            <a:ext cx="370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Riconoscere e valorizzare le comunità religiose diverse dalla cattolica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AE3E1D2-25AF-43E7-B809-202137F40853}"/>
              </a:ext>
            </a:extLst>
          </p:cNvPr>
          <p:cNvSpPr txBox="1"/>
          <p:nvPr/>
        </p:nvSpPr>
        <p:spPr>
          <a:xfrm>
            <a:off x="264160" y="1657028"/>
            <a:ext cx="1152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interpellanze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del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pluralismo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culturale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e religioso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nel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nostro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contesto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socioculturale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1BB517B5-3798-4F96-8786-8866F207F886}"/>
              </a:ext>
            </a:extLst>
          </p:cNvPr>
          <p:cNvSpPr/>
          <p:nvPr/>
        </p:nvSpPr>
        <p:spPr>
          <a:xfrm>
            <a:off x="983195" y="2055211"/>
            <a:ext cx="4110685" cy="1475711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1378743-7526-421E-A902-DBCE2C129391}"/>
              </a:ext>
            </a:extLst>
          </p:cNvPr>
          <p:cNvSpPr txBox="1"/>
          <p:nvPr/>
        </p:nvSpPr>
        <p:spPr>
          <a:xfrm>
            <a:off x="7220139" y="2434507"/>
            <a:ext cx="307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Nuovi luoghi di culto per le altre religioni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7D94C09B-2020-4DF1-999F-D4F1D5DD4826}"/>
              </a:ext>
            </a:extLst>
          </p:cNvPr>
          <p:cNvSpPr/>
          <p:nvPr/>
        </p:nvSpPr>
        <p:spPr>
          <a:xfrm>
            <a:off x="7077801" y="2202362"/>
            <a:ext cx="3299830" cy="1328560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8B87D19-8E7F-F166-0411-784E5064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4828"/>
            <a:ext cx="5575536" cy="277164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B15180E0-3DF1-6A0F-AAC6-A6C569AA8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5" y="3653350"/>
            <a:ext cx="5022407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11A8CCA1-4948-48B9-BE06-EFBB88F8AF6D}"/>
              </a:ext>
            </a:extLst>
          </p:cNvPr>
          <p:cNvSpPr txBox="1"/>
          <p:nvPr/>
        </p:nvSpPr>
        <p:spPr>
          <a:xfrm>
            <a:off x="1111726" y="1266631"/>
            <a:ext cx="9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LA DIFFICILE STRADA DELL’EDUCAZIONE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FE1EFBEE-352C-4EBD-AAB8-43B347A54704}"/>
              </a:ext>
            </a:extLst>
          </p:cNvPr>
          <p:cNvSpPr txBox="1"/>
          <p:nvPr/>
        </p:nvSpPr>
        <p:spPr>
          <a:xfrm>
            <a:off x="1181259" y="2255592"/>
            <a:ext cx="343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Valorizzare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il carattere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popolare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del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dialogo</a:t>
            </a:r>
            <a:r>
              <a:rPr lang="en-US" sz="2400" dirty="0"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  <a:ea typeface="Calibri" panose="020F0502020204030204" pitchFamily="34" charset="0"/>
              </a:rPr>
              <a:t>interreligioso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093038-BAEF-496A-8BA7-47EB3E1D5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8" y="37325"/>
            <a:ext cx="3714408" cy="11663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AE3E1D2-25AF-43E7-B809-202137F40853}"/>
              </a:ext>
            </a:extLst>
          </p:cNvPr>
          <p:cNvSpPr txBox="1"/>
          <p:nvPr/>
        </p:nvSpPr>
        <p:spPr>
          <a:xfrm>
            <a:off x="264160" y="1657028"/>
            <a:ext cx="1152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interpellanze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del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pluralismo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culturale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e religioso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nel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nostro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contesto</a:t>
            </a:r>
            <a:r>
              <a:rPr lang="en-GB" sz="2400" b="1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socioculturale</a:t>
            </a:r>
            <a:endParaRPr lang="it-IT" sz="2400" b="1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="" xmlns:a16="http://schemas.microsoft.com/office/drawing/2014/main" id="{1BB517B5-3798-4F96-8786-8866F207F886}"/>
              </a:ext>
            </a:extLst>
          </p:cNvPr>
          <p:cNvSpPr/>
          <p:nvPr/>
        </p:nvSpPr>
        <p:spPr>
          <a:xfrm>
            <a:off x="1060755" y="2139014"/>
            <a:ext cx="3612845" cy="1337226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1378743-7526-421E-A902-DBCE2C129391}"/>
              </a:ext>
            </a:extLst>
          </p:cNvPr>
          <p:cNvSpPr txBox="1"/>
          <p:nvPr/>
        </p:nvSpPr>
        <p:spPr>
          <a:xfrm>
            <a:off x="6918317" y="2205011"/>
            <a:ext cx="3960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Affrontare il tema della violenza e dei fondamentalismi attraverso la pace ed un umanesimo integrale</a:t>
            </a:r>
            <a:endParaRPr lang="it-IT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="" xmlns:a16="http://schemas.microsoft.com/office/drawing/2014/main" id="{7D94C09B-2020-4DF1-999F-D4F1D5DD4826}"/>
              </a:ext>
            </a:extLst>
          </p:cNvPr>
          <p:cNvSpPr/>
          <p:nvPr/>
        </p:nvSpPr>
        <p:spPr>
          <a:xfrm>
            <a:off x="6839359" y="2103120"/>
            <a:ext cx="4085919" cy="171608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E5836B19-FFD0-1C49-D5AD-719A5C9CD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2" y="3829362"/>
            <a:ext cx="2730905" cy="181989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0E34597B-5C75-A7FE-83D6-5EFC0E3A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57" y="4425235"/>
            <a:ext cx="3864155" cy="21087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3F6C372D-680D-E2DB-75EC-FE9E141BE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48" y="3612398"/>
            <a:ext cx="4085919" cy="30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693</TotalTime>
  <Words>625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Times New Roman</vt:lpstr>
      <vt:lpstr>Tw Cen MT</vt:lpstr>
      <vt:lpstr>Goccia</vt:lpstr>
      <vt:lpstr>La pace e le religioni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</dc:creator>
  <cp:lastModifiedBy>Windows User</cp:lastModifiedBy>
  <cp:revision>87</cp:revision>
  <dcterms:created xsi:type="dcterms:W3CDTF">2021-05-25T05:02:51Z</dcterms:created>
  <dcterms:modified xsi:type="dcterms:W3CDTF">2022-06-18T20:43:03Z</dcterms:modified>
</cp:coreProperties>
</file>